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2" r:id="rId1"/>
    <p:sldMasterId id="2147484008" r:id="rId2"/>
    <p:sldMasterId id="2147484020" r:id="rId3"/>
    <p:sldMasterId id="2147484058" r:id="rId4"/>
    <p:sldMasterId id="2147484084" r:id="rId5"/>
    <p:sldMasterId id="2147484096" r:id="rId6"/>
    <p:sldMasterId id="2147484108" r:id="rId7"/>
    <p:sldMasterId id="2147484120" r:id="rId8"/>
    <p:sldMasterId id="2147484132" r:id="rId9"/>
    <p:sldMasterId id="2147484144" r:id="rId10"/>
    <p:sldMasterId id="2147484157" r:id="rId11"/>
    <p:sldMasterId id="2147484170" r:id="rId12"/>
    <p:sldMasterId id="2147484183" r:id="rId13"/>
  </p:sldMasterIdLst>
  <p:notesMasterIdLst>
    <p:notesMasterId r:id="rId45"/>
  </p:notesMasterIdLst>
  <p:handoutMasterIdLst>
    <p:handoutMasterId r:id="rId46"/>
  </p:handoutMasterIdLst>
  <p:sldIdLst>
    <p:sldId id="1232" r:id="rId14"/>
    <p:sldId id="1253" r:id="rId15"/>
    <p:sldId id="1252" r:id="rId16"/>
    <p:sldId id="1230" r:id="rId17"/>
    <p:sldId id="1209" r:id="rId18"/>
    <p:sldId id="1211" r:id="rId19"/>
    <p:sldId id="1220" r:id="rId20"/>
    <p:sldId id="1251" r:id="rId21"/>
    <p:sldId id="1241" r:id="rId22"/>
    <p:sldId id="1242" r:id="rId23"/>
    <p:sldId id="1235" r:id="rId24"/>
    <p:sldId id="1236" r:id="rId25"/>
    <p:sldId id="1239" r:id="rId26"/>
    <p:sldId id="1234" r:id="rId27"/>
    <p:sldId id="1221" r:id="rId28"/>
    <p:sldId id="1247" r:id="rId29"/>
    <p:sldId id="1260" r:id="rId30"/>
    <p:sldId id="1254" r:id="rId31"/>
    <p:sldId id="1243" r:id="rId32"/>
    <p:sldId id="1249" r:id="rId33"/>
    <p:sldId id="1258" r:id="rId34"/>
    <p:sldId id="1210" r:id="rId35"/>
    <p:sldId id="1256" r:id="rId36"/>
    <p:sldId id="1212" r:id="rId37"/>
    <p:sldId id="1217" r:id="rId38"/>
    <p:sldId id="1218" r:id="rId39"/>
    <p:sldId id="1237" r:id="rId40"/>
    <p:sldId id="1246" r:id="rId41"/>
    <p:sldId id="1231" r:id="rId42"/>
    <p:sldId id="1250" r:id="rId43"/>
    <p:sldId id="1245" r:id="rId44"/>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333399"/>
    <a:srgbClr val="CCCCFF"/>
    <a:srgbClr val="000000"/>
    <a:srgbClr val="BD5D18"/>
    <a:srgbClr val="990000"/>
    <a:srgbClr val="B2B2B2"/>
    <a:srgbClr val="E5C23C"/>
    <a:srgbClr val="6A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282" autoAdjust="0"/>
    <p:restoredTop sz="88831" autoAdjust="0"/>
  </p:normalViewPr>
  <p:slideViewPr>
    <p:cSldViewPr snapToGrid="0">
      <p:cViewPr>
        <p:scale>
          <a:sx n="70" d="100"/>
          <a:sy n="70" d="100"/>
        </p:scale>
        <p:origin x="-1068" y="174"/>
      </p:cViewPr>
      <p:guideLst>
        <p:guide orient="horz" pos="419"/>
        <p:guide pos="4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2" d="100"/>
          <a:sy n="82" d="100"/>
        </p:scale>
        <p:origin x="-12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vl1pPr>
          </a:lstStyle>
          <a:p>
            <a:endParaRPr lang="en-US"/>
          </a:p>
        </p:txBody>
      </p:sp>
      <p:sp>
        <p:nvSpPr>
          <p:cNvPr id="35737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vl1pPr>
          </a:lstStyle>
          <a:p>
            <a:endParaRPr lang="en-US"/>
          </a:p>
        </p:txBody>
      </p:sp>
      <p:sp>
        <p:nvSpPr>
          <p:cNvPr id="35738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lvl1pPr>
          </a:lstStyle>
          <a:p>
            <a:endParaRPr lang="en-US"/>
          </a:p>
        </p:txBody>
      </p:sp>
      <p:sp>
        <p:nvSpPr>
          <p:cNvPr id="35738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vl1pPr>
          </a:lstStyle>
          <a:p>
            <a:fld id="{DE8C06E8-0300-4152-82E2-E4B968F13C89}" type="slidenum">
              <a:rPr lang="en-US"/>
              <a:pPr/>
              <a:t>‹#›</a:t>
            </a:fld>
            <a:endParaRPr lang="en-US"/>
          </a:p>
        </p:txBody>
      </p:sp>
    </p:spTree>
    <p:extLst>
      <p:ext uri="{BB962C8B-B14F-4D97-AF65-F5344CB8AC3E}">
        <p14:creationId xmlns:p14="http://schemas.microsoft.com/office/powerpoint/2010/main" val="656431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6" charset="0"/>
              </a:defRPr>
            </a:lvl1pPr>
          </a:lstStyle>
          <a:p>
            <a:endParaRPr lang="en-US"/>
          </a:p>
        </p:txBody>
      </p:sp>
      <p:sp>
        <p:nvSpPr>
          <p:cNvPr id="17411"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6" charset="0"/>
              </a:defRPr>
            </a:lvl1pPr>
          </a:lstStyle>
          <a:p>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6" charset="0"/>
              </a:defRPr>
            </a:lvl1pPr>
          </a:lstStyle>
          <a:p>
            <a:endParaRPr lang="en-US"/>
          </a:p>
        </p:txBody>
      </p:sp>
      <p:sp>
        <p:nvSpPr>
          <p:cNvPr id="17415"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6" charset="0"/>
              </a:defRPr>
            </a:lvl1pPr>
          </a:lstStyle>
          <a:p>
            <a:fld id="{B732DBDB-569D-4D23-BD7C-073EA5DC607A}" type="slidenum">
              <a:rPr lang="en-US"/>
              <a:pPr/>
              <a:t>‹#›</a:t>
            </a:fld>
            <a:endParaRPr lang="en-US"/>
          </a:p>
        </p:txBody>
      </p:sp>
    </p:spTree>
    <p:extLst>
      <p:ext uri="{BB962C8B-B14F-4D97-AF65-F5344CB8AC3E}">
        <p14:creationId xmlns:p14="http://schemas.microsoft.com/office/powerpoint/2010/main" val="40966446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6" charset="0"/>
        <a:ea typeface="+mn-ea"/>
        <a:cs typeface="+mn-cs"/>
      </a:defRPr>
    </a:lvl1pPr>
    <a:lvl2pPr marL="457200" algn="l" rtl="0" fontAlgn="base">
      <a:spcBef>
        <a:spcPct val="30000"/>
      </a:spcBef>
      <a:spcAft>
        <a:spcPct val="0"/>
      </a:spcAft>
      <a:defRPr sz="1200" kern="1200">
        <a:solidFill>
          <a:schemeClr val="tx1"/>
        </a:solidFill>
        <a:latin typeface="Times" pitchFamily="-16" charset="0"/>
        <a:ea typeface="+mn-ea"/>
        <a:cs typeface="+mn-cs"/>
      </a:defRPr>
    </a:lvl2pPr>
    <a:lvl3pPr marL="914400" algn="l" rtl="0" fontAlgn="base">
      <a:spcBef>
        <a:spcPct val="30000"/>
      </a:spcBef>
      <a:spcAft>
        <a:spcPct val="0"/>
      </a:spcAft>
      <a:defRPr sz="1200" kern="1200">
        <a:solidFill>
          <a:schemeClr val="tx1"/>
        </a:solidFill>
        <a:latin typeface="Times" pitchFamily="-16" charset="0"/>
        <a:ea typeface="+mn-ea"/>
        <a:cs typeface="+mn-cs"/>
      </a:defRPr>
    </a:lvl3pPr>
    <a:lvl4pPr marL="1371600" algn="l" rtl="0" fontAlgn="base">
      <a:spcBef>
        <a:spcPct val="30000"/>
      </a:spcBef>
      <a:spcAft>
        <a:spcPct val="0"/>
      </a:spcAft>
      <a:defRPr sz="1200" kern="1200">
        <a:solidFill>
          <a:schemeClr val="tx1"/>
        </a:solidFill>
        <a:latin typeface="Times" pitchFamily="-16" charset="0"/>
        <a:ea typeface="+mn-ea"/>
        <a:cs typeface="+mn-cs"/>
      </a:defRPr>
    </a:lvl4pPr>
    <a:lvl5pPr marL="1828800" algn="l" rtl="0" fontAlgn="base">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32631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dirty="0" smtClean="0">
                <a:latin typeface="Arial" charset="0"/>
                <a:ea typeface="ヒラギノ角ゴ Pro W3" charset="-128"/>
              </a:rPr>
              <a:t>Amazon.com represent some of the web-based customer service standards that customers have come to expect. </a:t>
            </a:r>
          </a:p>
          <a:p>
            <a:endParaRPr lang="en-US" dirty="0" smtClean="0">
              <a:latin typeface="Arial" charset="0"/>
              <a:ea typeface="ヒラギノ角ゴ Pro W3" charset="-128"/>
            </a:endParaRPr>
          </a:p>
          <a:p>
            <a:r>
              <a:rPr lang="en-US" dirty="0" smtClean="0">
                <a:latin typeface="Arial" charset="0"/>
                <a:ea typeface="ヒラギノ角ゴ Pro W3" charset="-128"/>
              </a:rPr>
              <a:t>Issue:  Are we following commonly-expected customer-service standards for web-based products and services?</a:t>
            </a:r>
          </a:p>
          <a:p>
            <a:endParaRPr lang="en-US" dirty="0" smtClean="0">
              <a:latin typeface="Arial" charset="0"/>
              <a:ea typeface="ヒラギノ角ゴ Pro W3" charset="-128"/>
            </a:endParaRPr>
          </a:p>
        </p:txBody>
      </p:sp>
      <p:sp>
        <p:nvSpPr>
          <p:cNvPr id="18436" name="Slide Number Placeholder 3"/>
          <p:cNvSpPr>
            <a:spLocks noGrp="1"/>
          </p:cNvSpPr>
          <p:nvPr>
            <p:ph type="sldNum" sz="quarter" idx="5"/>
          </p:nvPr>
        </p:nvSpPr>
        <p:spPr>
          <a:noFill/>
        </p:spPr>
        <p:txBody>
          <a:bodyPr/>
          <a:lstStyle/>
          <a:p>
            <a:fld id="{292AB7E6-297C-482A-BF08-B20D0D2521CF}" type="slidenum">
              <a:rPr lang="en-US">
                <a:solidFill>
                  <a:prstClr val="black"/>
                </a:solidFill>
              </a:rPr>
              <a:pPr/>
              <a:t>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rgbClr val="000000"/>
              </a:solidFill>
              <a:latin typeface="Arial"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itchFamily="34" charset="0"/>
              </a:defRPr>
            </a:lvl1pPr>
            <a:lvl2pPr marL="741363" indent="-284163" defTabSz="930275" eaLnBrk="0" hangingPunct="0">
              <a:spcBef>
                <a:spcPct val="30000"/>
              </a:spcBef>
              <a:defRPr sz="1200">
                <a:solidFill>
                  <a:schemeClr val="tx1"/>
                </a:solidFill>
                <a:latin typeface="Arial" pitchFamily="34" charset="0"/>
              </a:defRPr>
            </a:lvl2pPr>
            <a:lvl3pPr marL="1141413" indent="-227013" defTabSz="930275" eaLnBrk="0" hangingPunct="0">
              <a:spcBef>
                <a:spcPct val="30000"/>
              </a:spcBef>
              <a:defRPr sz="1200">
                <a:solidFill>
                  <a:schemeClr val="tx1"/>
                </a:solidFill>
                <a:latin typeface="Arial" pitchFamily="34" charset="0"/>
              </a:defRPr>
            </a:lvl3pPr>
            <a:lvl4pPr marL="1598613" indent="-227013" defTabSz="930275" eaLnBrk="0" hangingPunct="0">
              <a:spcBef>
                <a:spcPct val="30000"/>
              </a:spcBef>
              <a:defRPr sz="1200">
                <a:solidFill>
                  <a:schemeClr val="tx1"/>
                </a:solidFill>
                <a:latin typeface="Arial" pitchFamily="34" charset="0"/>
              </a:defRPr>
            </a:lvl4pPr>
            <a:lvl5pPr marL="2055813" indent="-227013" defTabSz="930275" eaLnBrk="0" hangingPunct="0">
              <a:spcBef>
                <a:spcPct val="30000"/>
              </a:spcBef>
              <a:defRPr sz="1200">
                <a:solidFill>
                  <a:schemeClr val="tx1"/>
                </a:solidFill>
                <a:latin typeface="Arial" pitchFamily="34" charset="0"/>
              </a:defRPr>
            </a:lvl5pPr>
            <a:lvl6pPr marL="2513013" indent="-227013" defTabSz="930275" eaLnBrk="0" fontAlgn="base" hangingPunct="0">
              <a:spcBef>
                <a:spcPct val="30000"/>
              </a:spcBef>
              <a:spcAft>
                <a:spcPct val="0"/>
              </a:spcAft>
              <a:defRPr sz="1200">
                <a:solidFill>
                  <a:schemeClr val="tx1"/>
                </a:solidFill>
                <a:latin typeface="Arial" pitchFamily="34" charset="0"/>
              </a:defRPr>
            </a:lvl6pPr>
            <a:lvl7pPr marL="2970213" indent="-227013" defTabSz="930275" eaLnBrk="0" fontAlgn="base" hangingPunct="0">
              <a:spcBef>
                <a:spcPct val="30000"/>
              </a:spcBef>
              <a:spcAft>
                <a:spcPct val="0"/>
              </a:spcAft>
              <a:defRPr sz="1200">
                <a:solidFill>
                  <a:schemeClr val="tx1"/>
                </a:solidFill>
                <a:latin typeface="Arial" pitchFamily="34" charset="0"/>
              </a:defRPr>
            </a:lvl7pPr>
            <a:lvl8pPr marL="3427413" indent="-227013" defTabSz="930275" eaLnBrk="0" fontAlgn="base" hangingPunct="0">
              <a:spcBef>
                <a:spcPct val="30000"/>
              </a:spcBef>
              <a:spcAft>
                <a:spcPct val="0"/>
              </a:spcAft>
              <a:defRPr sz="1200">
                <a:solidFill>
                  <a:schemeClr val="tx1"/>
                </a:solidFill>
                <a:latin typeface="Arial" pitchFamily="34" charset="0"/>
              </a:defRPr>
            </a:lvl8pPr>
            <a:lvl9pPr marL="3884613" indent="-227013" defTabSz="9302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29EA36F-32A2-4569-B1CE-64C5A5CE3619}" type="slidenum">
              <a:rPr lang="en-US" altLang="en-US">
                <a:solidFill>
                  <a:prstClr val="black"/>
                </a:solidFill>
              </a:rPr>
              <a:pPr eaLnBrk="1" hangingPunct="1">
                <a:spcBef>
                  <a:spcPct val="0"/>
                </a:spcBef>
              </a:pPr>
              <a:t>16</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7737"/>
          </a:xfrm>
        </p:spPr>
      </p:sp>
      <p:sp>
        <p:nvSpPr>
          <p:cNvPr id="3" name="Notes Placeholder 2"/>
          <p:cNvSpPr>
            <a:spLocks noGrp="1"/>
          </p:cNvSpPr>
          <p:nvPr>
            <p:ph type="body" idx="1"/>
          </p:nvPr>
        </p:nvSpPr>
        <p:spPr/>
        <p:txBody>
          <a:bodyPr>
            <a:normAutofit fontScale="85000" lnSpcReduction="20000"/>
          </a:bodyPr>
          <a:lstStyle/>
          <a:p>
            <a:r>
              <a:rPr lang="en-US" dirty="0">
                <a:latin typeface="+mn-lt"/>
              </a:rPr>
              <a:t>As part of the plan, </a:t>
            </a:r>
            <a:r>
              <a:rPr lang="en-US" i="1" dirty="0">
                <a:latin typeface="+mn-lt"/>
              </a:rPr>
              <a:t>SMAP </a:t>
            </a:r>
            <a:r>
              <a:rPr lang="en-US" dirty="0">
                <a:latin typeface="+mn-lt"/>
              </a:rPr>
              <a:t>has an Early Adopters program for organizations that have clearly defined needs for </a:t>
            </a:r>
            <a:r>
              <a:rPr lang="en-US" i="1" dirty="0">
                <a:latin typeface="+mn-lt"/>
              </a:rPr>
              <a:t>SMAP</a:t>
            </a:r>
            <a:r>
              <a:rPr lang="en-US" dirty="0">
                <a:latin typeface="+mn-lt"/>
              </a:rPr>
              <a:t>-like data products and will evaluate and demonstrate the utility of </a:t>
            </a:r>
            <a:r>
              <a:rPr lang="en-US" i="1" dirty="0">
                <a:latin typeface="+mn-lt"/>
              </a:rPr>
              <a:t>SMAP </a:t>
            </a:r>
            <a:r>
              <a:rPr lang="en-US" dirty="0">
                <a:latin typeface="+mn-lt"/>
              </a:rPr>
              <a:t>data for their particular system or model.  EAs are given access to the SMAP simulated data (e.g., reformatted SMOS products) as well as </a:t>
            </a:r>
            <a:r>
              <a:rPr lang="en-US" dirty="0" err="1">
                <a:latin typeface="+mn-lt"/>
              </a:rPr>
              <a:t>cal</a:t>
            </a:r>
            <a:r>
              <a:rPr lang="en-US" dirty="0">
                <a:latin typeface="+mn-lt"/>
              </a:rPr>
              <a:t>/</a:t>
            </a:r>
            <a:r>
              <a:rPr lang="en-US" dirty="0" err="1">
                <a:latin typeface="+mn-lt"/>
              </a:rPr>
              <a:t>val</a:t>
            </a:r>
            <a:r>
              <a:rPr lang="en-US" dirty="0">
                <a:latin typeface="+mn-lt"/>
              </a:rPr>
              <a:t> data from all field campaigns.  </a:t>
            </a:r>
          </a:p>
          <a:p>
            <a:endParaRPr lang="en-US" dirty="0">
              <a:latin typeface="+mn-lt"/>
            </a:endParaRPr>
          </a:p>
          <a:p>
            <a:pPr defTabSz="931723">
              <a:defRPr/>
            </a:pPr>
            <a:r>
              <a:rPr lang="en-US" i="1" dirty="0">
                <a:latin typeface="+mn-lt"/>
              </a:rPr>
              <a:t>SMAP </a:t>
            </a:r>
            <a:r>
              <a:rPr lang="en-US" dirty="0">
                <a:latin typeface="+mn-lt"/>
              </a:rPr>
              <a:t>created an Early Adopters program for organizations that have clearly defined uses for </a:t>
            </a:r>
            <a:r>
              <a:rPr lang="en-US" i="1" dirty="0">
                <a:latin typeface="+mn-lt"/>
              </a:rPr>
              <a:t>SMAP</a:t>
            </a:r>
            <a:r>
              <a:rPr lang="en-US" dirty="0">
                <a:latin typeface="+mn-lt"/>
              </a:rPr>
              <a:t>-like data products. Early Adopters receive simulated </a:t>
            </a:r>
            <a:r>
              <a:rPr lang="en-US" i="1" dirty="0">
                <a:latin typeface="+mn-lt"/>
              </a:rPr>
              <a:t>SMAP </a:t>
            </a:r>
            <a:r>
              <a:rPr lang="en-US" dirty="0">
                <a:latin typeface="+mn-lt"/>
              </a:rPr>
              <a:t>data products to evaluate and demonstrate the utility of </a:t>
            </a:r>
            <a:r>
              <a:rPr lang="en-US" i="1" dirty="0">
                <a:latin typeface="+mn-lt"/>
              </a:rPr>
              <a:t>SMAP </a:t>
            </a:r>
            <a:r>
              <a:rPr lang="en-US" dirty="0">
                <a:latin typeface="+mn-lt"/>
              </a:rPr>
              <a:t>for their particular decision-making activities. Using their own resources, Early Adopters provide feedback on data products to increase SMAP’s application value and streamline uses of </a:t>
            </a:r>
            <a:r>
              <a:rPr lang="en-US" i="1" dirty="0">
                <a:latin typeface="+mn-lt"/>
              </a:rPr>
              <a:t>SMAP</a:t>
            </a:r>
            <a:r>
              <a:rPr lang="en-US" dirty="0">
                <a:latin typeface="+mn-lt"/>
              </a:rPr>
              <a:t> data soon after launch. </a:t>
            </a:r>
            <a:r>
              <a:rPr lang="en-US" i="1" dirty="0">
                <a:latin typeface="+mn-lt"/>
              </a:rPr>
              <a:t>SMAP</a:t>
            </a:r>
            <a:r>
              <a:rPr lang="en-US" dirty="0">
                <a:latin typeface="+mn-lt"/>
              </a:rPr>
              <a:t> selected seven organizations in 2011 as the inaugural Early Adopters.  Eleven organizations joined in 2012, and 2 more to date in 2013.  Early Adopters include organizations like USGS, Willis-Global Analytics, ECMWF, Environment Canada, and the U.S. Department of Agriculture’s Foreign Agricultural Service. </a:t>
            </a:r>
          </a:p>
          <a:p>
            <a:endParaRPr lang="en-US" dirty="0">
              <a:latin typeface="+mn-lt"/>
            </a:endParaRPr>
          </a:p>
          <a:p>
            <a:r>
              <a:rPr lang="en-US" dirty="0">
                <a:latin typeface="+mn-lt"/>
              </a:rPr>
              <a:t>ICESat-2 will use Early Adopters also.</a:t>
            </a:r>
            <a:endParaRPr lang="en-US" dirty="0"/>
          </a:p>
        </p:txBody>
      </p:sp>
      <p:sp>
        <p:nvSpPr>
          <p:cNvPr id="4" name="Slide Number Placeholder 3"/>
          <p:cNvSpPr>
            <a:spLocks noGrp="1"/>
          </p:cNvSpPr>
          <p:nvPr>
            <p:ph type="sldNum" sz="quarter" idx="10"/>
          </p:nvPr>
        </p:nvSpPr>
        <p:spPr/>
        <p:txBody>
          <a:bodyPr/>
          <a:lstStyle/>
          <a:p>
            <a:fld id="{F83E8175-AC9D-46EC-A266-8A6D63F3D0C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1068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7737"/>
          </a:xfrm>
        </p:spPr>
      </p:sp>
      <p:sp>
        <p:nvSpPr>
          <p:cNvPr id="3" name="Notes Placeholder 2"/>
          <p:cNvSpPr>
            <a:spLocks noGrp="1"/>
          </p:cNvSpPr>
          <p:nvPr>
            <p:ph type="body" idx="1"/>
          </p:nvPr>
        </p:nvSpPr>
        <p:spPr/>
        <p:txBody>
          <a:bodyPr/>
          <a:lstStyle/>
          <a:p>
            <a:pPr defTabSz="914350">
              <a:defRPr/>
            </a:pPr>
            <a:r>
              <a:rPr lang="en-US" dirty="0">
                <a:latin typeface="Times" pitchFamily="-16" charset="0"/>
              </a:rPr>
              <a:t>This slide is an example row from the </a:t>
            </a:r>
            <a:r>
              <a:rPr lang="en-US" dirty="0" err="1">
                <a:latin typeface="Times" pitchFamily="-16" charset="0"/>
              </a:rPr>
              <a:t>HypspIRI</a:t>
            </a:r>
            <a:r>
              <a:rPr lang="en-US" dirty="0">
                <a:latin typeface="Times" pitchFamily="-16" charset="0"/>
              </a:rPr>
              <a:t> Applications Traceability Matrix</a:t>
            </a:r>
          </a:p>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28976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Arial" pitchFamily="34"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FE71770-0C09-4C7A-8400-24C2AD6783D6}" type="slidenum">
              <a:rPr lang="en-US" altLang="en-US">
                <a:solidFill>
                  <a:srgbClr val="000000"/>
                </a:solidFill>
              </a:rPr>
              <a:pPr eaLnBrk="1" hangingPunct="1">
                <a:spcBef>
                  <a:spcPct val="0"/>
                </a:spcBef>
              </a:pPr>
              <a:t>20</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FE71770-0C09-4C7A-8400-24C2AD6783D6}" type="slidenum">
              <a:rPr lang="en-US" altLang="en-US">
                <a:solidFill>
                  <a:srgbClr val="000000"/>
                </a:solidFill>
              </a:rPr>
              <a:pPr eaLnBrk="1" hangingPunct="1">
                <a:spcBef>
                  <a:spcPct val="0"/>
                </a:spcBef>
              </a:pPr>
              <a:t>21</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81100" y="696913"/>
            <a:ext cx="4649788" cy="3487737"/>
          </a:xfrm>
          <a:ln/>
        </p:spPr>
      </p:sp>
      <p:sp>
        <p:nvSpPr>
          <p:cNvPr id="3" name="Notes Placeholder 2"/>
          <p:cNvSpPr>
            <a:spLocks noGrp="1"/>
          </p:cNvSpPr>
          <p:nvPr>
            <p:ph type="body" idx="1"/>
          </p:nvPr>
        </p:nvSpPr>
        <p:spPr/>
        <p:txBody>
          <a:bodyPr>
            <a:normAutofit/>
          </a:bodyPr>
          <a:lstStyle/>
          <a:p>
            <a:pPr>
              <a:defRPr/>
            </a:pPr>
            <a:endParaRPr lang="en-US" dirty="0"/>
          </a:p>
        </p:txBody>
      </p:sp>
      <p:sp>
        <p:nvSpPr>
          <p:cNvPr id="49156" name="Slide Number Placeholder 3"/>
          <p:cNvSpPr>
            <a:spLocks noGrp="1"/>
          </p:cNvSpPr>
          <p:nvPr>
            <p:ph type="sldNum" sz="quarter" idx="5"/>
          </p:nvPr>
        </p:nvSpPr>
        <p:spPr>
          <a:noFill/>
        </p:spPr>
        <p:txBody>
          <a:bodyPr/>
          <a:lstStyle/>
          <a:p>
            <a:pPr defTabSz="937567"/>
            <a:fld id="{58BE9CC0-FFB3-4CD1-9E8F-9C65868DD2D3}" type="slidenum">
              <a:rPr lang="en-US" smtClean="0">
                <a:solidFill>
                  <a:prstClr val="black"/>
                </a:solidFill>
              </a:rPr>
              <a:pPr defTabSz="937567"/>
              <a:t>23</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27100"/>
            <a:fld id="{0B55530B-D948-41EC-B3A5-1D45C45160C4}" type="slidenum">
              <a:rPr lang="en-US" smtClean="0">
                <a:latin typeface="Arial" pitchFamily="34" charset="0"/>
              </a:rPr>
              <a:pPr defTabSz="927100"/>
              <a:t>24</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Applications Areas: Proving-Out  Applications;</a:t>
            </a:r>
            <a:r>
              <a:rPr lang="en-US" baseline="0" dirty="0" smtClean="0">
                <a:latin typeface="Arial" pitchFamily="34" charset="0"/>
              </a:rPr>
              <a:t> </a:t>
            </a:r>
            <a:r>
              <a:rPr lang="en-US" dirty="0" smtClean="0">
                <a:latin typeface="Arial" pitchFamily="34" charset="0"/>
              </a:rPr>
              <a:t>Demonstration of  Applications Ideas, Realization of Socioeconomic Benefits, and Transitions</a:t>
            </a:r>
          </a:p>
          <a:p>
            <a:endParaRPr lang="en-US" dirty="0" smtClean="0">
              <a:latin typeface="Arial" pitchFamily="34" charset="0"/>
            </a:endParaRPr>
          </a:p>
          <a:p>
            <a:r>
              <a:rPr lang="en-US" dirty="0" smtClean="0">
                <a:latin typeface="Arial" pitchFamily="34" charset="0"/>
              </a:rPr>
              <a:t>Capacity Building: Building Customers; Creating Opportunities for New Users &amp; Organizations to be Aware and Able to Use Earth Science</a:t>
            </a:r>
          </a:p>
          <a:p>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000000"/>
              </a:solidFill>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5CF690C0-4276-4088-9A33-A6B56FEFCF84}" type="slidenum">
              <a:rPr lang="en-US" smtClean="0"/>
              <a:pPr eaLnBrk="1" hangingPunct="1"/>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7737"/>
          </a:xfrm>
        </p:spPr>
      </p:sp>
      <p:sp>
        <p:nvSpPr>
          <p:cNvPr id="3" name="Notes Placeholder 2"/>
          <p:cNvSpPr>
            <a:spLocks noGrp="1"/>
          </p:cNvSpPr>
          <p:nvPr>
            <p:ph type="body" idx="1"/>
          </p:nvPr>
        </p:nvSpPr>
        <p:spPr/>
        <p:txBody>
          <a:bodyPr/>
          <a:lstStyle/>
          <a:p>
            <a:r>
              <a:rPr lang="en-US" dirty="0" smtClean="0"/>
              <a:t>A paradigm of variability, forcing, response, consequences and prediction.</a:t>
            </a:r>
          </a:p>
          <a:p>
            <a:endParaRPr lang="en-US" dirty="0" smtClean="0"/>
          </a:p>
          <a:p>
            <a:r>
              <a:rPr lang="en-US" dirty="0" smtClean="0"/>
              <a:t>A Space Program with a comprehensive, broad-based scientific research, technology, and applications element.</a:t>
            </a:r>
          </a:p>
          <a:p>
            <a:r>
              <a:rPr lang="en-US" dirty="0" smtClean="0"/>
              <a:t>A scientific research, technology, and applications program with expertise and access to space.</a:t>
            </a:r>
          </a:p>
          <a:p>
            <a:endParaRPr lang="en-US" dirty="0" smtClean="0"/>
          </a:p>
          <a:p>
            <a:r>
              <a:rPr lang="en-US" dirty="0" smtClean="0"/>
              <a:t>------------</a:t>
            </a:r>
          </a:p>
          <a:p>
            <a:r>
              <a:rPr lang="en-US" dirty="0" smtClean="0"/>
              <a:t/>
            </a:r>
            <a:br>
              <a:rPr lang="en-US" dirty="0" smtClean="0"/>
            </a:br>
            <a:r>
              <a:rPr lang="en-US" dirty="0">
                <a:solidFill>
                  <a:srgbClr val="000000"/>
                </a:solidFill>
                <a:latin typeface="Arial"/>
              </a:rPr>
              <a:t>The NASA Earth Science Division supports basic and applied research on the Earth system and its processes.  </a:t>
            </a:r>
          </a:p>
          <a:p>
            <a:endParaRPr lang="en-US" dirty="0">
              <a:solidFill>
                <a:srgbClr val="000000"/>
              </a:solidFill>
              <a:latin typeface="Arial"/>
            </a:endParaRPr>
          </a:p>
          <a:p>
            <a:r>
              <a:rPr lang="en-US" dirty="0">
                <a:solidFill>
                  <a:srgbClr val="000000"/>
                </a:solidFill>
                <a:latin typeface="Arial"/>
              </a:rPr>
              <a:t>Primary efforts are to characterize, understand, and improve predictions of the Earth system.</a:t>
            </a:r>
          </a:p>
          <a:p>
            <a:endParaRPr lang="en-US" dirty="0">
              <a:solidFill>
                <a:srgbClr val="000000"/>
              </a:solidFill>
              <a:latin typeface="Arial"/>
            </a:endParaRPr>
          </a:p>
          <a:p>
            <a:r>
              <a:rPr lang="en-US" dirty="0">
                <a:solidFill>
                  <a:srgbClr val="000000"/>
                </a:solidFill>
                <a:latin typeface="Arial"/>
              </a:rPr>
              <a:t>In parallel with research, NASA pursues innovative and practical uses of Earth science data and results to inform and support decisions of government, business, and civil society.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83E8175-AC9D-46EC-A266-8A6D63F3D0C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53907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SMD/ESD introduced and refined a nine-stage Applications Readiness Level metric to track the maturity of applications projects—from the initial idea, through its stages of development, to its transition to operational use. The Program assesses the projects’ ARLs on a routine basis throughout the year. On the ARL scale, ARL 1 represents basic research and ARL 9 represents operational deployment and use in decision making. ARLs 1-3 generally focus on discovery, feasibility, and proof of concept. ARLs 4-6 focus on applications development, testing, and validation. And, ARLs 7-9 focus on application demonstration and transition into operations. </a:t>
            </a:r>
          </a:p>
          <a:p>
            <a:r>
              <a:rPr lang="en-US" dirty="0">
                <a:latin typeface="+mn-lt"/>
              </a:rPr>
              <a:t> </a:t>
            </a:r>
          </a:p>
          <a:p>
            <a:r>
              <a:rPr lang="en-US" dirty="0">
                <a:latin typeface="+mn-lt"/>
              </a:rPr>
              <a:t>The ARL index provides a scale for Applied Sciences program managers to convey the expected advancement of applications projects and to assess the actual progress of a project. Project teams can use the ARL to establish and articulate key project milestones.</a:t>
            </a:r>
          </a:p>
          <a:p>
            <a:endParaRPr lang="en-US" dirty="0" smtClean="0">
              <a:solidFill>
                <a:srgbClr val="000000"/>
              </a:solidFill>
              <a:latin typeface="Arial"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pitchFamily="34" charset="0"/>
              </a:defRPr>
            </a:lvl1pPr>
            <a:lvl2pPr marL="742909" indent="-285734" defTabSz="931811" eaLnBrk="0" hangingPunct="0">
              <a:defRPr>
                <a:solidFill>
                  <a:schemeClr val="tx1"/>
                </a:solidFill>
                <a:latin typeface="Arial" pitchFamily="34" charset="0"/>
              </a:defRPr>
            </a:lvl2pPr>
            <a:lvl3pPr marL="1142937" indent="-228587" defTabSz="931811" eaLnBrk="0" hangingPunct="0">
              <a:defRPr>
                <a:solidFill>
                  <a:schemeClr val="tx1"/>
                </a:solidFill>
                <a:latin typeface="Arial" pitchFamily="34" charset="0"/>
              </a:defRPr>
            </a:lvl3pPr>
            <a:lvl4pPr marL="1600111" indent="-228587" defTabSz="931811" eaLnBrk="0" hangingPunct="0">
              <a:defRPr>
                <a:solidFill>
                  <a:schemeClr val="tx1"/>
                </a:solidFill>
                <a:latin typeface="Arial" pitchFamily="34" charset="0"/>
              </a:defRPr>
            </a:lvl4pPr>
            <a:lvl5pPr marL="2057287" indent="-228587" defTabSz="931811" eaLnBrk="0" hangingPunct="0">
              <a:defRPr>
                <a:solidFill>
                  <a:schemeClr val="tx1"/>
                </a:solidFill>
                <a:latin typeface="Arial" pitchFamily="34" charset="0"/>
              </a:defRPr>
            </a:lvl5pPr>
            <a:lvl6pPr marL="2514461" indent="-228587" defTabSz="931811" eaLnBrk="0" fontAlgn="base" hangingPunct="0">
              <a:spcBef>
                <a:spcPct val="0"/>
              </a:spcBef>
              <a:spcAft>
                <a:spcPct val="0"/>
              </a:spcAft>
              <a:defRPr>
                <a:solidFill>
                  <a:schemeClr val="tx1"/>
                </a:solidFill>
                <a:latin typeface="Arial" pitchFamily="34" charset="0"/>
              </a:defRPr>
            </a:lvl6pPr>
            <a:lvl7pPr marL="2971635" indent="-228587" defTabSz="931811" eaLnBrk="0" fontAlgn="base" hangingPunct="0">
              <a:spcBef>
                <a:spcPct val="0"/>
              </a:spcBef>
              <a:spcAft>
                <a:spcPct val="0"/>
              </a:spcAft>
              <a:defRPr>
                <a:solidFill>
                  <a:schemeClr val="tx1"/>
                </a:solidFill>
                <a:latin typeface="Arial" pitchFamily="34" charset="0"/>
              </a:defRPr>
            </a:lvl7pPr>
            <a:lvl8pPr marL="3428811" indent="-228587" defTabSz="931811" eaLnBrk="0" fontAlgn="base" hangingPunct="0">
              <a:spcBef>
                <a:spcPct val="0"/>
              </a:spcBef>
              <a:spcAft>
                <a:spcPct val="0"/>
              </a:spcAft>
              <a:defRPr>
                <a:solidFill>
                  <a:schemeClr val="tx1"/>
                </a:solidFill>
                <a:latin typeface="Arial" pitchFamily="34" charset="0"/>
              </a:defRPr>
            </a:lvl8pPr>
            <a:lvl9pPr marL="3885985" indent="-228587" defTabSz="931811" eaLnBrk="0" fontAlgn="base" hangingPunct="0">
              <a:spcBef>
                <a:spcPct val="0"/>
              </a:spcBef>
              <a:spcAft>
                <a:spcPct val="0"/>
              </a:spcAft>
              <a:defRPr>
                <a:solidFill>
                  <a:schemeClr val="tx1"/>
                </a:solidFill>
                <a:latin typeface="Arial" pitchFamily="34" charset="0"/>
              </a:defRPr>
            </a:lvl9pPr>
          </a:lstStyle>
          <a:p>
            <a:pPr eaLnBrk="1" hangingPunct="1"/>
            <a:fld id="{C18DC34A-C968-4730-8BDB-40BBB01C109A}" type="slidenum">
              <a:rPr lang="en-US" smtClean="0"/>
              <a:pPr eaLnBrk="1" hangingPunct="1"/>
              <a:t>26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Customer Service Standards on the Internet?</a:t>
            </a:r>
            <a:endParaRPr lang="en-US" dirty="0"/>
          </a:p>
        </p:txBody>
      </p:sp>
      <p:sp>
        <p:nvSpPr>
          <p:cNvPr id="4" name="Slide Number Placeholder 3"/>
          <p:cNvSpPr>
            <a:spLocks noGrp="1"/>
          </p:cNvSpPr>
          <p:nvPr>
            <p:ph type="sldNum" sz="quarter" idx="10"/>
          </p:nvPr>
        </p:nvSpPr>
        <p:spPr/>
        <p:txBody>
          <a:bodyPr/>
          <a:lstStyle/>
          <a:p>
            <a:fld id="{2191A2CD-AE18-4478-948F-4380975D2D0C}"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ED55A-3D19-48ED-8035-99851343678C}" type="slidenum">
              <a:rPr lang="en-US" altLang="en-US">
                <a:solidFill>
                  <a:prstClr val="black"/>
                </a:solidFill>
              </a:rPr>
              <a:pPr/>
              <a:t>28</a:t>
            </a:fld>
            <a:endParaRPr lang="en-US" altLang="en-US">
              <a:solidFill>
                <a:prstClr val="black"/>
              </a:solidFill>
            </a:endParaRPr>
          </a:p>
        </p:txBody>
      </p:sp>
      <p:sp>
        <p:nvSpPr>
          <p:cNvPr id="1315842" name="Rectangle 2"/>
          <p:cNvSpPr>
            <a:spLocks noGrp="1" noRot="1" noChangeAspect="1" noChangeArrowheads="1"/>
          </p:cNvSpPr>
          <p:nvPr>
            <p:ph type="sldImg"/>
          </p:nvPr>
        </p:nvSpPr>
        <p:spPr bwMode="auto">
          <a:xfrm>
            <a:off x="1343025" y="777875"/>
            <a:ext cx="4327525" cy="3246438"/>
          </a:xfrm>
          <a:prstGeom prst="rect">
            <a:avLst/>
          </a:prstGeom>
          <a:solidFill>
            <a:srgbClr val="FFFFFF"/>
          </a:solidFill>
          <a:ln>
            <a:solidFill>
              <a:srgbClr val="000000"/>
            </a:solidFill>
            <a:miter lim="800000"/>
            <a:headEnd/>
            <a:tailEnd/>
          </a:ln>
        </p:spPr>
      </p:sp>
      <p:sp>
        <p:nvSpPr>
          <p:cNvPr id="1315843" name="Rectangle 3"/>
          <p:cNvSpPr>
            <a:spLocks noGrp="1" noChangeArrowheads="1"/>
          </p:cNvSpPr>
          <p:nvPr>
            <p:ph type="body" idx="1"/>
          </p:nvPr>
        </p:nvSpPr>
        <p:spPr bwMode="auto">
          <a:xfrm>
            <a:off x="923462" y="4443766"/>
            <a:ext cx="5154348" cy="4137882"/>
          </a:xfrm>
          <a:prstGeom prst="rect">
            <a:avLst/>
          </a:prstGeom>
          <a:solidFill>
            <a:srgbClr val="FFFFFF"/>
          </a:solidFill>
          <a:ln>
            <a:solidFill>
              <a:srgbClr val="000000"/>
            </a:solidFill>
            <a:miter lim="800000"/>
            <a:headEnd/>
            <a:tailEnd/>
          </a:ln>
        </p:spPr>
        <p:txBody>
          <a:bodyPr lIns="91644" tIns="45822" rIns="91644" bIns="45822"/>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A paradigm of variability, forcing, response, consequences and prediction.</a:t>
            </a:r>
          </a:p>
          <a:p>
            <a:endParaRPr lang="en-US" altLang="en-US" smtClean="0">
              <a:latin typeface="Arial" pitchFamily="34" charset="0"/>
            </a:endParaRPr>
          </a:p>
          <a:p>
            <a:r>
              <a:rPr lang="en-US" altLang="en-US" smtClean="0">
                <a:latin typeface="Arial" pitchFamily="34" charset="0"/>
              </a:rPr>
              <a:t>A Space Program with a comprehensive, broad-based scientific research, technology, and applications element.</a:t>
            </a:r>
          </a:p>
          <a:p>
            <a:endParaRPr lang="en-US" altLang="en-US" smtClean="0">
              <a:latin typeface="Arial" pitchFamily="34" charset="0"/>
            </a:endParaRPr>
          </a:p>
          <a:p>
            <a:r>
              <a:rPr lang="en-US" altLang="en-US" smtClean="0">
                <a:latin typeface="Arial" pitchFamily="34" charset="0"/>
              </a:rPr>
              <a:t>A scientific research, technology, and applications program with expertise and access to space.</a:t>
            </a:r>
          </a:p>
          <a:p>
            <a:endParaRPr lang="en-US" altLang="en-US" smtClean="0">
              <a:latin typeface="Arial"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A044571-E38A-498A-AE6F-BD3DD1AF579C}" type="slidenum">
              <a:rPr lang="en-US" altLang="en-US">
                <a:solidFill>
                  <a:srgbClr val="000000"/>
                </a:solidFill>
              </a:rPr>
              <a:pPr eaLnBrk="1" hangingPunct="1">
                <a:spcBef>
                  <a:spcPct val="0"/>
                </a:spcBef>
              </a:pPr>
              <a:t>29</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81100" y="696913"/>
            <a:ext cx="4649788" cy="3487737"/>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ヒラギノ角ゴ Pro W3"/>
                <a:cs typeface="ヒラギノ角ゴ Pro W3"/>
              </a:rPr>
              <a:t>Trends-Process-Models</a:t>
            </a:r>
          </a:p>
          <a:p>
            <a:endParaRPr lang="en-US" altLang="en-US" smtClean="0">
              <a:latin typeface="Arial" pitchFamily="34" charset="0"/>
              <a:ea typeface="ヒラギノ角ゴ Pro W3"/>
              <a:cs typeface="ヒラギノ角ゴ Pro W3"/>
            </a:endParaRPr>
          </a:p>
          <a:p>
            <a:r>
              <a:rPr lang="en-US" altLang="en-US" smtClean="0">
                <a:latin typeface="Arial" pitchFamily="34" charset="0"/>
                <a:ea typeface="ヒラギノ角ゴ Pro W3"/>
                <a:cs typeface="ヒラギノ角ゴ Pro W3"/>
              </a:rPr>
              <a:t>Understanding environment in many ways.</a:t>
            </a:r>
          </a:p>
          <a:p>
            <a:r>
              <a:rPr lang="en-US" altLang="en-US" smtClean="0">
                <a:latin typeface="Arial" pitchFamily="34" charset="0"/>
                <a:ea typeface="ヒラギノ角ゴ Pro W3"/>
                <a:cs typeface="ヒラギノ角ゴ Pro W3"/>
              </a:rPr>
              <a:t>- able to detect subtle trends in amongst the variability</a:t>
            </a:r>
          </a:p>
          <a:p>
            <a:r>
              <a:rPr lang="en-US" altLang="en-US" smtClean="0">
                <a:latin typeface="Arial" pitchFamily="34" charset="0"/>
                <a:ea typeface="ヒラギノ角ゴ Pro W3"/>
                <a:cs typeface="ヒラギノ角ゴ Pro W3"/>
              </a:rPr>
              <a:t>- detect and ATTRIBUTE the trend</a:t>
            </a:r>
          </a:p>
          <a:p>
            <a:r>
              <a:rPr lang="en-US" altLang="en-US" smtClean="0">
                <a:latin typeface="Arial" pitchFamily="34" charset="0"/>
                <a:ea typeface="ヒラギノ角ゴ Pro W3"/>
                <a:cs typeface="ヒラギノ角ゴ Pro W3"/>
              </a:rPr>
              <a:t>- process: Attributes the reasoning</a:t>
            </a:r>
          </a:p>
          <a:p>
            <a:r>
              <a:rPr lang="en-US" altLang="en-US" smtClean="0">
                <a:latin typeface="Arial" pitchFamily="34" charset="0"/>
                <a:ea typeface="ヒラギノ角ゴ Pro W3"/>
                <a:cs typeface="ヒラギノ角ゴ Pro W3"/>
              </a:rPr>
              <a:t>- Models are the codification of the knowledge (not for modeling sake);  it’s WHAT WE KNOW</a:t>
            </a:r>
          </a:p>
          <a:p>
            <a:endParaRPr lang="en-US" altLang="en-US" smtClean="0">
              <a:latin typeface="Arial" pitchFamily="34" charset="0"/>
              <a:ea typeface="ヒラギノ角ゴ Pro W3"/>
              <a:cs typeface="ヒラギノ角ゴ Pro W3"/>
            </a:endParaRPr>
          </a:p>
          <a:p>
            <a:r>
              <a:rPr lang="en-US" altLang="en-US" smtClean="0">
                <a:latin typeface="Arial" pitchFamily="34" charset="0"/>
                <a:ea typeface="ヒラギノ角ゴ Pro W3"/>
                <a:cs typeface="ヒラギノ角ゴ Pro W3"/>
              </a:rPr>
              <a:t>To do the hard challenges, we need perspectives from multiple approaches</a:t>
            </a:r>
          </a:p>
          <a:p>
            <a:endParaRPr lang="en-US" altLang="en-US" smtClean="0">
              <a:latin typeface="Arial" pitchFamily="34" charset="0"/>
              <a:ea typeface="ヒラギノ角ゴ Pro W3"/>
              <a:cs typeface="ヒラギノ角ゴ Pro W3"/>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itchFamily="34" charset="0"/>
              </a:defRPr>
            </a:lvl1pPr>
            <a:lvl2pPr marL="741363" indent="-284163" defTabSz="938213" eaLnBrk="0" hangingPunct="0">
              <a:spcBef>
                <a:spcPct val="30000"/>
              </a:spcBef>
              <a:defRPr sz="1200">
                <a:solidFill>
                  <a:schemeClr val="tx1"/>
                </a:solidFill>
                <a:latin typeface="Arial" pitchFamily="34" charset="0"/>
              </a:defRPr>
            </a:lvl2pPr>
            <a:lvl3pPr marL="1141413" indent="-227013" defTabSz="938213" eaLnBrk="0" hangingPunct="0">
              <a:spcBef>
                <a:spcPct val="30000"/>
              </a:spcBef>
              <a:defRPr sz="1200">
                <a:solidFill>
                  <a:schemeClr val="tx1"/>
                </a:solidFill>
                <a:latin typeface="Arial" pitchFamily="34" charset="0"/>
              </a:defRPr>
            </a:lvl3pPr>
            <a:lvl4pPr marL="1598613" indent="-227013" defTabSz="938213" eaLnBrk="0" hangingPunct="0">
              <a:spcBef>
                <a:spcPct val="30000"/>
              </a:spcBef>
              <a:defRPr sz="1200">
                <a:solidFill>
                  <a:schemeClr val="tx1"/>
                </a:solidFill>
                <a:latin typeface="Arial" pitchFamily="34" charset="0"/>
              </a:defRPr>
            </a:lvl4pPr>
            <a:lvl5pPr marL="2055813" indent="-227013" defTabSz="938213" eaLnBrk="0" hangingPunct="0">
              <a:spcBef>
                <a:spcPct val="30000"/>
              </a:spcBef>
              <a:defRPr sz="1200">
                <a:solidFill>
                  <a:schemeClr val="tx1"/>
                </a:solidFill>
                <a:latin typeface="Arial" pitchFamily="34" charset="0"/>
              </a:defRPr>
            </a:lvl5pPr>
            <a:lvl6pPr marL="2513013" indent="-227013" defTabSz="938213" eaLnBrk="0" fontAlgn="base" hangingPunct="0">
              <a:spcBef>
                <a:spcPct val="30000"/>
              </a:spcBef>
              <a:spcAft>
                <a:spcPct val="0"/>
              </a:spcAft>
              <a:defRPr sz="1200">
                <a:solidFill>
                  <a:schemeClr val="tx1"/>
                </a:solidFill>
                <a:latin typeface="Arial" pitchFamily="34" charset="0"/>
              </a:defRPr>
            </a:lvl6pPr>
            <a:lvl7pPr marL="2970213" indent="-227013" defTabSz="938213" eaLnBrk="0" fontAlgn="base" hangingPunct="0">
              <a:spcBef>
                <a:spcPct val="30000"/>
              </a:spcBef>
              <a:spcAft>
                <a:spcPct val="0"/>
              </a:spcAft>
              <a:defRPr sz="1200">
                <a:solidFill>
                  <a:schemeClr val="tx1"/>
                </a:solidFill>
                <a:latin typeface="Arial" pitchFamily="34" charset="0"/>
              </a:defRPr>
            </a:lvl7pPr>
            <a:lvl8pPr marL="3427413" indent="-227013" defTabSz="938213" eaLnBrk="0" fontAlgn="base" hangingPunct="0">
              <a:spcBef>
                <a:spcPct val="30000"/>
              </a:spcBef>
              <a:spcAft>
                <a:spcPct val="0"/>
              </a:spcAft>
              <a:defRPr sz="1200">
                <a:solidFill>
                  <a:schemeClr val="tx1"/>
                </a:solidFill>
                <a:latin typeface="Arial" pitchFamily="34" charset="0"/>
              </a:defRPr>
            </a:lvl8pPr>
            <a:lvl9pPr marL="3884613" indent="-227013" defTabSz="9382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0B4A97C-19BA-41C1-8245-145F717A3802}" type="slidenum">
              <a:rPr lang="en-US" altLang="en-US">
                <a:solidFill>
                  <a:srgbClr val="000000"/>
                </a:solidFill>
                <a:ea typeface="ヒラギノ角ゴ Pro W3"/>
                <a:cs typeface="ヒラギノ角ゴ Pro W3"/>
              </a:rPr>
              <a:pPr eaLnBrk="1" hangingPunct="1">
                <a:spcBef>
                  <a:spcPct val="0"/>
                </a:spcBef>
              </a:pPr>
              <a:t>30</a:t>
            </a:fld>
            <a:endParaRPr lang="en-US" altLang="en-US">
              <a:solidFill>
                <a:srgbClr val="000000"/>
              </a:solidFill>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279B9-EA14-4959-A372-032F5570FB81}" type="slidenum">
              <a:rPr lang="en-US" altLang="en-US">
                <a:solidFill>
                  <a:prstClr val="black"/>
                </a:solidFill>
              </a:rPr>
              <a:pPr/>
              <a:t>31</a:t>
            </a:fld>
            <a:endParaRPr lang="en-US" altLang="en-US">
              <a:solidFill>
                <a:prstClr val="black"/>
              </a:solidFill>
            </a:endParaRPr>
          </a:p>
        </p:txBody>
      </p:sp>
      <p:sp>
        <p:nvSpPr>
          <p:cNvPr id="1414146" name="Rectangle 2"/>
          <p:cNvSpPr>
            <a:spLocks noGrp="1" noRot="1" noChangeAspect="1" noChangeArrowheads="1" noTextEdit="1"/>
          </p:cNvSpPr>
          <p:nvPr>
            <p:ph type="sldImg"/>
          </p:nvPr>
        </p:nvSpPr>
        <p:spPr>
          <a:xfrm>
            <a:off x="1343025" y="777875"/>
            <a:ext cx="4327525" cy="3246438"/>
          </a:xfrm>
          <a:ln/>
        </p:spPr>
      </p:sp>
      <p:sp>
        <p:nvSpPr>
          <p:cNvPr id="1414147" name="Rectangle 3"/>
          <p:cNvSpPr>
            <a:spLocks noGrp="1" noChangeArrowheads="1"/>
          </p:cNvSpPr>
          <p:nvPr>
            <p:ph type="body" idx="1"/>
          </p:nvPr>
        </p:nvSpPr>
        <p:spPr>
          <a:xfrm>
            <a:off x="923462" y="4443766"/>
            <a:ext cx="5154348" cy="4137882"/>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316F6DB-8374-43A2-90E7-10689EA61C66}" type="slidenum">
              <a:rPr lang="en-US" altLang="en-US">
                <a:solidFill>
                  <a:srgbClr val="000000"/>
                </a:solidFill>
              </a:rPr>
              <a:pPr eaLnBrk="1" hangingPunct="1">
                <a:spcBef>
                  <a:spcPct val="0"/>
                </a:spcBef>
              </a:pPr>
              <a:t>3</a:t>
            </a:fld>
            <a:endParaRPr lang="en-US" altLang="en-US">
              <a:solidFill>
                <a:srgbClr val="000000"/>
              </a:solidFill>
            </a:endParaRPr>
          </a:p>
        </p:txBody>
      </p:sp>
      <p:sp>
        <p:nvSpPr>
          <p:cNvPr id="33795" name="Rectangle 2"/>
          <p:cNvSpPr>
            <a:spLocks noGrp="1" noRot="1" noChangeAspect="1" noChangeArrowheads="1" noTextEdit="1"/>
          </p:cNvSpPr>
          <p:nvPr>
            <p:ph type="sldImg"/>
          </p:nvPr>
        </p:nvSpPr>
        <p:spPr>
          <a:xfrm>
            <a:off x="1185863" y="698500"/>
            <a:ext cx="4643437" cy="3484563"/>
          </a:xfrm>
          <a:ln/>
        </p:spPr>
      </p:sp>
      <p:sp>
        <p:nvSpPr>
          <p:cNvPr id="33796"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defRPr/>
            </a:pPr>
            <a:r>
              <a:rPr lang="en-US" sz="1200" dirty="0" smtClean="0">
                <a:solidFill>
                  <a:srgbClr val="000000"/>
                </a:solidFill>
                <a:latin typeface="Arial" pitchFamily="34" charset="0"/>
                <a:ea typeface="Times New Roman"/>
                <a:cs typeface="Arial" pitchFamily="34" charset="0"/>
              </a:rPr>
              <a:t>The Program serves the following roles for ESD and SMD to help accomplish NASA’s responsibilities for the Nation:</a:t>
            </a:r>
            <a:endParaRPr lang="en-US" sz="1200" dirty="0" smtClean="0">
              <a:latin typeface="Arial" pitchFamily="34" charset="0"/>
              <a:ea typeface="Times New Roman"/>
              <a:cs typeface="Arial" pitchFamily="34" charset="0"/>
            </a:endParaRPr>
          </a:p>
          <a:p>
            <a:pPr marL="342900" indent="-342900">
              <a:spcBef>
                <a:spcPts val="0"/>
              </a:spcBef>
              <a:spcAft>
                <a:spcPts val="0"/>
              </a:spcAft>
              <a:buFont typeface="Symbol"/>
              <a:buChar char=""/>
              <a:defRPr/>
            </a:pPr>
            <a:r>
              <a:rPr lang="en-US" sz="1200" dirty="0" smtClean="0">
                <a:latin typeface="Arial" pitchFamily="34" charset="0"/>
                <a:ea typeface="Times New Roman"/>
                <a:cs typeface="Arial" pitchFamily="34" charset="0"/>
              </a:rPr>
              <a:t>Raise expectations for the use of NASA data and models in policy, management, and business and increase demand for NASA Earth science observations and research;</a:t>
            </a:r>
          </a:p>
          <a:p>
            <a:pPr marL="342900" indent="-342900">
              <a:spcBef>
                <a:spcPts val="0"/>
              </a:spcBef>
              <a:spcAft>
                <a:spcPts val="0"/>
              </a:spcAft>
              <a:buFont typeface="Symbol"/>
              <a:buChar char=""/>
              <a:defRPr/>
            </a:pPr>
            <a:r>
              <a:rPr lang="en-US" sz="1200" dirty="0" smtClean="0">
                <a:latin typeface="Arial" pitchFamily="34" charset="0"/>
                <a:ea typeface="Times New Roman"/>
                <a:cs typeface="Arial" pitchFamily="34" charset="0"/>
              </a:rPr>
              <a:t>Advance Earth science research through enabling applications-oriented feedback on observation products, models, and algorithms from the applied community and end users;</a:t>
            </a:r>
          </a:p>
          <a:p>
            <a:pPr marL="342900" indent="-342900">
              <a:spcBef>
                <a:spcPts val="0"/>
              </a:spcBef>
              <a:spcAft>
                <a:spcPts val="0"/>
              </a:spcAft>
              <a:buFont typeface="Symbol"/>
              <a:buChar char=""/>
              <a:defRPr/>
            </a:pPr>
            <a:r>
              <a:rPr lang="en-US" sz="1200" dirty="0" smtClean="0">
                <a:latin typeface="Arial" pitchFamily="34" charset="0"/>
                <a:ea typeface="Times New Roman"/>
                <a:cs typeface="Arial" pitchFamily="34" charset="0"/>
              </a:rPr>
              <a:t>Engage partners and decision-making organizations, inform them of NASA Earth science and represent them within ESD;</a:t>
            </a:r>
          </a:p>
          <a:p>
            <a:pPr marL="342900" indent="-342900">
              <a:spcBef>
                <a:spcPts val="0"/>
              </a:spcBef>
              <a:spcAft>
                <a:spcPts val="0"/>
              </a:spcAft>
              <a:buFont typeface="Symbol"/>
              <a:buChar char=""/>
              <a:defRPr/>
            </a:pPr>
            <a:r>
              <a:rPr lang="en-US" sz="1200" dirty="0" smtClean="0">
                <a:latin typeface="Arial" pitchFamily="34" charset="0"/>
                <a:ea typeface="Times New Roman"/>
                <a:cs typeface="Arial" pitchFamily="34" charset="0"/>
              </a:rPr>
              <a:t>Promote applications to facilitate use of existing products and creation of new products;</a:t>
            </a:r>
          </a:p>
          <a:p>
            <a:pPr marL="342900" indent="-342900">
              <a:spcBef>
                <a:spcPts val="0"/>
              </a:spcBef>
              <a:spcAft>
                <a:spcPts val="0"/>
              </a:spcAft>
              <a:buFont typeface="Symbol"/>
              <a:buChar char=""/>
              <a:defRPr/>
            </a:pPr>
            <a:r>
              <a:rPr lang="en-US" sz="1200" dirty="0" smtClean="0">
                <a:latin typeface="Arial" pitchFamily="34" charset="0"/>
                <a:ea typeface="Times New Roman"/>
                <a:cs typeface="Arial" pitchFamily="34" charset="0"/>
              </a:rPr>
              <a:t>Pioneer innovative methods for public and private organizations to apply Earth science observations to support the U.S. economy and government services;</a:t>
            </a:r>
          </a:p>
          <a:p>
            <a:pPr marL="342900" indent="-342900">
              <a:spcBef>
                <a:spcPts val="0"/>
              </a:spcBef>
              <a:spcAft>
                <a:spcPts val="0"/>
              </a:spcAft>
              <a:buFont typeface="Symbol"/>
              <a:buChar char=""/>
              <a:defRPr/>
            </a:pPr>
            <a:r>
              <a:rPr lang="en-US" sz="1200" dirty="0" smtClean="0">
                <a:latin typeface="Arial" pitchFamily="34" charset="0"/>
                <a:ea typeface="Times New Roman"/>
                <a:cs typeface="Arial" pitchFamily="34" charset="0"/>
              </a:rPr>
              <a:t>Document socioeconomic benefits attributable to Earth science observations;</a:t>
            </a:r>
          </a:p>
          <a:p>
            <a:pPr marL="342900" indent="-342900">
              <a:spcBef>
                <a:spcPts val="0"/>
              </a:spcBef>
              <a:spcAft>
                <a:spcPts val="0"/>
              </a:spcAft>
              <a:buFont typeface="Symbol"/>
              <a:buChar char=""/>
              <a:defRPr/>
            </a:pPr>
            <a:r>
              <a:rPr lang="en-US" sz="1200" dirty="0" smtClean="0">
                <a:latin typeface="Arial" pitchFamily="34" charset="0"/>
                <a:ea typeface="Times New Roman"/>
                <a:cs typeface="Arial" pitchFamily="34" charset="0"/>
              </a:rPr>
              <a:t>Promote the uses of NASA Earth science to inform US climate change policy assessments, business decisions and market activities, and monitoring progress.    </a:t>
            </a:r>
            <a:endParaRPr lang="en-US" sz="1200" dirty="0" smtClean="0">
              <a:latin typeface="Arial" pitchFamily="34" charset="0"/>
              <a:ea typeface="Times New Roman"/>
              <a:cs typeface="Arial" pitchFamily="34" charset="0"/>
            </a:endParaRPr>
          </a:p>
          <a:p>
            <a:pPr marL="342900" indent="-342900">
              <a:spcBef>
                <a:spcPts val="0"/>
              </a:spcBef>
              <a:spcAft>
                <a:spcPts val="0"/>
              </a:spcAft>
              <a:buFont typeface="Symbol"/>
              <a:buChar char=""/>
              <a:defRPr/>
            </a:pPr>
            <a:endParaRPr lang="en-US" sz="1200" dirty="0" smtClean="0">
              <a:latin typeface="Arial" pitchFamily="34" charset="0"/>
              <a:ea typeface="Times New Roman"/>
              <a:cs typeface="Arial" pitchFamily="34" charset="0"/>
            </a:endParaRPr>
          </a:p>
          <a:p>
            <a:pPr>
              <a:spcBef>
                <a:spcPct val="50000"/>
              </a:spcBef>
            </a:pPr>
            <a:r>
              <a:rPr lang="en-US" altLang="en-US" sz="1400" dirty="0" smtClean="0"/>
              <a:t>The Applied Sciences Program serves</a:t>
            </a:r>
            <a:r>
              <a:rPr lang="en-US" altLang="en-US" sz="1400" b="1" dirty="0" smtClean="0"/>
              <a:t> three</a:t>
            </a:r>
            <a:r>
              <a:rPr lang="en-US" altLang="en-US" sz="1400" dirty="0" smtClean="0"/>
              <a:t> primary functions within ESD, SMD &amp; NASA:</a:t>
            </a:r>
          </a:p>
          <a:p>
            <a:pPr>
              <a:spcBef>
                <a:spcPct val="50000"/>
              </a:spcBef>
            </a:pPr>
            <a:endParaRPr lang="en-US" altLang="en-US" sz="800" dirty="0" smtClean="0"/>
          </a:p>
          <a:p>
            <a:r>
              <a:rPr lang="en-US" altLang="en-US" sz="1400" b="1" dirty="0" smtClean="0"/>
              <a:t>Science Advances and Technology Transfer</a:t>
            </a:r>
            <a:r>
              <a:rPr lang="en-US" altLang="en-US" sz="1400" i="1" dirty="0" smtClean="0"/>
              <a:t> </a:t>
            </a:r>
          </a:p>
          <a:p>
            <a:pPr eaLnBrk="1" hangingPunct="1"/>
            <a:r>
              <a:rPr lang="en-US" altLang="en-US" sz="1200" dirty="0" smtClean="0"/>
              <a:t>Applications projects can further scientific techniques (e.g., data assimilation, data fusion); interoperability standards drive technology; projects reduce perceived risk of its use and support transfer to private sector; operational use can provide testing and feedback on research algorithms and products; promote innovation; and generate applications knowledge and methodologies for the value of applications.</a:t>
            </a:r>
            <a:endParaRPr lang="en-US" altLang="en-US" sz="1200" i="1" dirty="0" smtClean="0"/>
          </a:p>
          <a:p>
            <a:pPr eaLnBrk="1" hangingPunct="1"/>
            <a:endParaRPr lang="en-US" altLang="en-US" sz="1200" i="1" dirty="0" smtClean="0"/>
          </a:p>
          <a:p>
            <a:pPr eaLnBrk="1" hangingPunct="1"/>
            <a:r>
              <a:rPr lang="en-US" altLang="en-US" sz="1400" b="1" dirty="0" smtClean="0"/>
              <a:t>Societal Benefits</a:t>
            </a:r>
            <a:endParaRPr lang="en-US" altLang="en-US" sz="1400" dirty="0" smtClean="0"/>
          </a:p>
          <a:p>
            <a:pPr>
              <a:spcBef>
                <a:spcPct val="20000"/>
              </a:spcBef>
            </a:pPr>
            <a:r>
              <a:rPr lang="en-US" altLang="en-US" sz="1200" dirty="0" smtClean="0"/>
              <a:t>The Program serves the nation and society by helping partners improve their decision making – natural resource management, public safety and health, disasters, etc.  </a:t>
            </a:r>
          </a:p>
          <a:p>
            <a:pPr>
              <a:spcBef>
                <a:spcPct val="20000"/>
              </a:spcBef>
            </a:pPr>
            <a:endParaRPr lang="en-US" altLang="en-US" sz="1200" dirty="0" smtClean="0"/>
          </a:p>
          <a:p>
            <a:pPr>
              <a:spcBef>
                <a:spcPct val="90000"/>
              </a:spcBef>
            </a:pPr>
            <a:r>
              <a:rPr lang="en-US" altLang="en-US" sz="1400" b="1" dirty="0" smtClean="0"/>
              <a:t>Outreach, Partnerships, and Marketing </a:t>
            </a:r>
          </a:p>
          <a:p>
            <a:pPr>
              <a:spcBef>
                <a:spcPct val="20000"/>
              </a:spcBef>
            </a:pPr>
            <a:r>
              <a:rPr lang="en-US" altLang="en-US" sz="1200" dirty="0" smtClean="0"/>
              <a:t>Cultivate new partners to expand NASA’s reach and awareness.  Projects facilitating partners’ sustained use of Earth science products helps induce demand for Earth science data and research. Applications of the products to policy and management issues shows the relevance of Earth science to key stakeholders. Promote and articulate socioeconomic benefits to highlight value.</a:t>
            </a:r>
          </a:p>
          <a:p>
            <a:pPr>
              <a:spcBef>
                <a:spcPct val="20000"/>
              </a:spcBef>
            </a:pPr>
            <a:endParaRPr lang="en-US" altLang="en-US" sz="1200" dirty="0" smtClean="0"/>
          </a:p>
          <a:p>
            <a:pPr marL="0" indent="0">
              <a:spcBef>
                <a:spcPts val="0"/>
              </a:spcBef>
              <a:spcAft>
                <a:spcPts val="0"/>
              </a:spcAft>
              <a:buFont typeface="Symbol"/>
              <a:buNone/>
              <a:defRPr/>
            </a:pPr>
            <a:endParaRPr lang="en-US" sz="1200" dirty="0" smtClean="0">
              <a:latin typeface="Arial" pitchFamily="34" charset="0"/>
              <a:ea typeface="Times New Roman"/>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pPr/>
              <a:t>4</a:t>
            </a:fld>
            <a:endParaRPr lang="en-US"/>
          </a:p>
        </p:txBody>
      </p:sp>
    </p:spTree>
    <p:extLst>
      <p:ext uri="{BB962C8B-B14F-4D97-AF65-F5344CB8AC3E}">
        <p14:creationId xmlns:p14="http://schemas.microsoft.com/office/powerpoint/2010/main" val="267493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defTabSz="931863"/>
            <a:fld id="{E7BE453D-E751-477E-9576-08BBE1C88B74}" type="slidenum">
              <a:rPr lang="en-US" smtClean="0">
                <a:solidFill>
                  <a:prstClr val="black"/>
                </a:solidFill>
                <a:latin typeface="Arial" pitchFamily="34" charset="0"/>
              </a:rPr>
              <a:pPr defTabSz="931863"/>
              <a:t>6</a:t>
            </a:fld>
            <a:endParaRPr lang="en-US" smtClean="0">
              <a:solidFill>
                <a:prstClr val="black"/>
              </a:solidFill>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4720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solidFill>
                  <a:srgbClr val="333399"/>
                </a:solidFill>
              </a:rPr>
              <a:t>Scientific Heritage </a:t>
            </a:r>
          </a:p>
          <a:p>
            <a:r>
              <a:rPr lang="en-US" sz="1800" dirty="0" smtClean="0">
                <a:solidFill>
                  <a:srgbClr val="000000"/>
                </a:solidFill>
              </a:rPr>
              <a:t>A study of projects in each Applications Areas on the scientific heritage and research, mission, data systems, technology backgrounds. Supports understanding of effective approaches to bridge from research &amp; development to applications and sustained uses. Study will examine pathways from scientific and technical achievements that led to and enabled an application. </a:t>
            </a:r>
          </a:p>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pPr/>
              <a:t>8</a:t>
            </a:fld>
            <a:endParaRPr lang="en-US"/>
          </a:p>
        </p:txBody>
      </p:sp>
    </p:spTree>
    <p:extLst>
      <p:ext uri="{BB962C8B-B14F-4D97-AF65-F5344CB8AC3E}">
        <p14:creationId xmlns:p14="http://schemas.microsoft.com/office/powerpoint/2010/main" val="335559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1767" indent="-271767">
              <a:buFont typeface="Arial" pitchFamily="34" charset="0"/>
              <a:buChar char="•"/>
            </a:pPr>
            <a:r>
              <a:rPr lang="en-AU" dirty="0">
                <a:latin typeface="Calibri" pitchFamily="34" charset="0"/>
              </a:rPr>
              <a:t>Report on the Demographic breakdown of a Website or Industry by Age, State, or Gender.</a:t>
            </a:r>
          </a:p>
          <a:p>
            <a:pPr marL="271767" indent="-271767">
              <a:buFont typeface="Arial" pitchFamily="34" charset="0"/>
              <a:buChar char="•"/>
            </a:pPr>
            <a:r>
              <a:rPr lang="en-AU" dirty="0">
                <a:latin typeface="Calibri" pitchFamily="34" charset="0"/>
              </a:rPr>
              <a:t>Rank websites by Age, State, or Gender.</a:t>
            </a:r>
          </a:p>
          <a:p>
            <a:endParaRPr lang="en-US" dirty="0"/>
          </a:p>
        </p:txBody>
      </p:sp>
      <p:sp>
        <p:nvSpPr>
          <p:cNvPr id="4" name="Slide Number Placeholder 3"/>
          <p:cNvSpPr>
            <a:spLocks noGrp="1"/>
          </p:cNvSpPr>
          <p:nvPr>
            <p:ph type="sldNum" sz="quarter" idx="10"/>
          </p:nvPr>
        </p:nvSpPr>
        <p:spPr/>
        <p:txBody>
          <a:bodyPr/>
          <a:lstStyle/>
          <a:p>
            <a:fld id="{2191A2CD-AE18-4478-948F-4380975D2D0C}"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auto">
              <a:spcBef>
                <a:spcPts val="0"/>
              </a:spcBef>
              <a:spcAft>
                <a:spcPts val="0"/>
              </a:spcAft>
              <a:defRPr/>
            </a:pPr>
            <a:r>
              <a:rPr lang="en-US" sz="2000" kern="0" dirty="0">
                <a:solidFill>
                  <a:sysClr val="windowText" lastClr="000000"/>
                </a:solidFill>
              </a:rPr>
              <a:t>“User characterization” is meant to delineate and portray the user base (active and potential).  Characterizations would examine and describe key aspects of generalized user groups and user types as a way to segment sub-groups of user with specific motivations.</a:t>
            </a:r>
          </a:p>
          <a:p>
            <a:pPr defTabSz="931774" fontAlgn="auto">
              <a:spcBef>
                <a:spcPts val="0"/>
              </a:spcBef>
              <a:spcAft>
                <a:spcPts val="0"/>
              </a:spcAft>
              <a:defRPr/>
            </a:pPr>
            <a:r>
              <a:rPr lang="en-US" sz="2000" kern="0" dirty="0">
                <a:solidFill>
                  <a:sysClr val="windowText" lastClr="000000"/>
                </a:solidFill>
              </a:rPr>
              <a:t> </a:t>
            </a:r>
          </a:p>
          <a:p>
            <a:pPr defTabSz="931774" fontAlgn="auto">
              <a:spcBef>
                <a:spcPts val="0"/>
              </a:spcBef>
              <a:spcAft>
                <a:spcPts val="0"/>
              </a:spcAft>
              <a:defRPr/>
            </a:pPr>
            <a:r>
              <a:rPr lang="en-US" sz="2000" kern="0" dirty="0">
                <a:solidFill>
                  <a:sysClr val="windowText" lastClr="000000"/>
                </a:solidFill>
              </a:rPr>
              <a:t>Characterizations would likely capture: </a:t>
            </a:r>
          </a:p>
          <a:p>
            <a:pPr marL="695595" lvl="1" indent="-229708" defTabSz="931774" fontAlgn="auto">
              <a:spcBef>
                <a:spcPts val="0"/>
              </a:spcBef>
              <a:spcAft>
                <a:spcPts val="0"/>
              </a:spcAft>
              <a:defRPr/>
            </a:pPr>
            <a:r>
              <a:rPr lang="en-US" sz="2000" kern="0" dirty="0">
                <a:solidFill>
                  <a:sysClr val="windowText" lastClr="000000"/>
                </a:solidFill>
              </a:rPr>
              <a:t>- 	key demographics, traits, psychographics, lifestyle, </a:t>
            </a:r>
            <a:r>
              <a:rPr lang="en-US" sz="2000" kern="0" dirty="0" err="1">
                <a:solidFill>
                  <a:sysClr val="windowText" lastClr="000000"/>
                </a:solidFill>
              </a:rPr>
              <a:t>technographic</a:t>
            </a:r>
            <a:r>
              <a:rPr lang="en-US" sz="2000" kern="0" dirty="0">
                <a:solidFill>
                  <a:sysClr val="windowText" lastClr="000000"/>
                </a:solidFill>
              </a:rPr>
              <a:t>, etc.</a:t>
            </a:r>
          </a:p>
          <a:p>
            <a:pPr marL="695595" lvl="1" indent="-229708" defTabSz="931774" fontAlgn="auto">
              <a:spcBef>
                <a:spcPts val="0"/>
              </a:spcBef>
              <a:spcAft>
                <a:spcPts val="0"/>
              </a:spcAft>
              <a:defRPr/>
            </a:pPr>
            <a:endParaRPr lang="en-US" sz="2000" kern="0" dirty="0">
              <a:solidFill>
                <a:sysClr val="windowText" lastClr="000000"/>
              </a:solidFill>
            </a:endParaRPr>
          </a:p>
          <a:p>
            <a:pPr marL="695595" lvl="1" indent="-229708" defTabSz="931774" fontAlgn="auto">
              <a:spcBef>
                <a:spcPts val="0"/>
              </a:spcBef>
              <a:spcAft>
                <a:spcPts val="0"/>
              </a:spcAft>
              <a:defRPr/>
            </a:pPr>
            <a:r>
              <a:rPr lang="en-US" sz="2000" kern="0" dirty="0">
                <a:solidFill>
                  <a:sysClr val="windowText" lastClr="000000"/>
                </a:solidFill>
              </a:rPr>
              <a:t>- 	associated consumer information, such as preferences, perceptions, attitudes, satisfaction factors, etc.</a:t>
            </a:r>
          </a:p>
          <a:p>
            <a:pPr marL="695595" lvl="1" indent="-229708" defTabSz="931774" fontAlgn="auto">
              <a:spcBef>
                <a:spcPts val="0"/>
              </a:spcBef>
              <a:spcAft>
                <a:spcPts val="0"/>
              </a:spcAft>
              <a:defRPr/>
            </a:pPr>
            <a:endParaRPr lang="en-US" sz="2000" kern="0" dirty="0">
              <a:solidFill>
                <a:sysClr val="windowText" lastClr="000000"/>
              </a:solidFill>
            </a:endParaRPr>
          </a:p>
          <a:p>
            <a:pPr marL="695595" lvl="1" indent="-229708" defTabSz="931774" fontAlgn="auto">
              <a:spcBef>
                <a:spcPts val="0"/>
              </a:spcBef>
              <a:spcAft>
                <a:spcPts val="0"/>
              </a:spcAft>
              <a:defRPr/>
            </a:pPr>
            <a:r>
              <a:rPr lang="en-US" sz="2000" kern="0" dirty="0">
                <a:solidFill>
                  <a:sysClr val="windowText" lastClr="000000"/>
                </a:solidFill>
              </a:rPr>
              <a:t>- 	familiarity with Earth observations, aversion to new information sources, disposition to technology, etc.</a:t>
            </a:r>
            <a:endParaRPr lang="en-US" sz="1800" kern="0" dirty="0">
              <a:solidFill>
                <a:sysClr val="windowText" lastClr="000000"/>
              </a:solidFill>
            </a:endParaRPr>
          </a:p>
        </p:txBody>
      </p:sp>
      <p:sp>
        <p:nvSpPr>
          <p:cNvPr id="4" name="Slide Number Placeholder 3"/>
          <p:cNvSpPr>
            <a:spLocks noGrp="1"/>
          </p:cNvSpPr>
          <p:nvPr>
            <p:ph type="sldNum" sz="quarter" idx="10"/>
          </p:nvPr>
        </p:nvSpPr>
        <p:spPr/>
        <p:txBody>
          <a:bodyPr/>
          <a:lstStyle/>
          <a:p>
            <a:fld id="{2191A2CD-AE18-4478-948F-4380975D2D0C}" type="slidenum">
              <a:rPr lang="en-US" smtClean="0">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293184DB-4654-4037-B27A-70E293DB0644}"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09AC1630-7D80-4646-A2B5-8E6BCE762D59}" type="slidenum">
              <a:rPr lang="en-US"/>
              <a:pPr>
                <a:defRPr/>
              </a:pPr>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C5A8D90-8234-475A-8B68-34CF75F60C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23821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6913" y="165100"/>
            <a:ext cx="2020887" cy="6384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9488" y="165100"/>
            <a:ext cx="5915025" cy="6384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58FAFBB-B045-4C60-9FD9-E2B71CF98D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96163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9" tIns="45714" rIns="91429" bIns="4571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0530FEBF-BAED-42EA-9190-B81A31995510}" type="slidenum">
              <a:rPr lang="en-US"/>
              <a:pPr>
                <a:defRPr/>
              </a:pPr>
              <a:t>‹#›</a:t>
            </a:fld>
            <a:endParaRPr lang="en-US"/>
          </a:p>
        </p:txBody>
      </p:sp>
    </p:spTree>
    <p:extLst>
      <p:ext uri="{BB962C8B-B14F-4D97-AF65-F5344CB8AC3E}">
        <p14:creationId xmlns:p14="http://schemas.microsoft.com/office/powerpoint/2010/main" val="125488751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D0F60AA9-BC10-4074-9FCC-845C8283A3BD}" type="slidenum">
              <a:rPr lang="en-US"/>
              <a:pPr>
                <a:defRPr/>
              </a:pPr>
              <a:t>‹#›</a:t>
            </a:fld>
            <a:endParaRPr lang="en-US"/>
          </a:p>
        </p:txBody>
      </p:sp>
    </p:spTree>
    <p:extLst>
      <p:ext uri="{BB962C8B-B14F-4D97-AF65-F5344CB8AC3E}">
        <p14:creationId xmlns:p14="http://schemas.microsoft.com/office/powerpoint/2010/main" val="61324044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429" tIns="45714" rIns="91429" bIns="4571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429" tIns="45714" rIns="91429" bIns="45714"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AFCCF9E3-C2E5-45C8-AB10-BA091FF05A07}" type="slidenum">
              <a:rPr lang="en-US"/>
              <a:pPr>
                <a:defRPr/>
              </a:pPr>
              <a:t>‹#›</a:t>
            </a:fld>
            <a:endParaRPr lang="en-US"/>
          </a:p>
        </p:txBody>
      </p:sp>
    </p:spTree>
    <p:extLst>
      <p:ext uri="{BB962C8B-B14F-4D97-AF65-F5344CB8AC3E}">
        <p14:creationId xmlns:p14="http://schemas.microsoft.com/office/powerpoint/2010/main" val="252911415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3102E8C2-0F49-4214-9A65-99B3B1A21212}" type="slidenum">
              <a:rPr lang="en-US"/>
              <a:pPr>
                <a:defRPr/>
              </a:pPr>
              <a:t>‹#›</a:t>
            </a:fld>
            <a:endParaRPr lang="en-US"/>
          </a:p>
        </p:txBody>
      </p:sp>
    </p:spTree>
    <p:extLst>
      <p:ext uri="{BB962C8B-B14F-4D97-AF65-F5344CB8AC3E}">
        <p14:creationId xmlns:p14="http://schemas.microsoft.com/office/powerpoint/2010/main" val="13064162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F60F4268-A9AE-4228-84E5-7472FC4751B0}" type="slidenum">
              <a:rPr lang="en-US"/>
              <a:pPr>
                <a:defRPr/>
              </a:pPr>
              <a:t>‹#›</a:t>
            </a:fld>
            <a:endParaRPr lang="en-US"/>
          </a:p>
        </p:txBody>
      </p:sp>
    </p:spTree>
    <p:extLst>
      <p:ext uri="{BB962C8B-B14F-4D97-AF65-F5344CB8AC3E}">
        <p14:creationId xmlns:p14="http://schemas.microsoft.com/office/powerpoint/2010/main" val="415167942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smtClean="0"/>
              <a:t>Click to edit Master title style</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3173BE09-AA36-4283-BBE9-E8A2C1600048}" type="slidenum">
              <a:rPr lang="en-US"/>
              <a:pPr>
                <a:defRPr/>
              </a:pPr>
              <a:t>‹#›</a:t>
            </a:fld>
            <a:endParaRPr lang="en-US"/>
          </a:p>
        </p:txBody>
      </p:sp>
    </p:spTree>
    <p:extLst>
      <p:ext uri="{BB962C8B-B14F-4D97-AF65-F5344CB8AC3E}">
        <p14:creationId xmlns:p14="http://schemas.microsoft.com/office/powerpoint/2010/main" val="298974593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F2946F8A-B0BE-4A68-B727-7A1E12486DB9}" type="slidenum">
              <a:rPr lang="en-US"/>
              <a:pPr>
                <a:defRPr/>
              </a:pPr>
              <a:t>‹#›</a:t>
            </a:fld>
            <a:endParaRPr lang="en-US"/>
          </a:p>
        </p:txBody>
      </p:sp>
    </p:spTree>
    <p:extLst>
      <p:ext uri="{BB962C8B-B14F-4D97-AF65-F5344CB8AC3E}">
        <p14:creationId xmlns:p14="http://schemas.microsoft.com/office/powerpoint/2010/main" val="87035440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lIns="91429" tIns="45714" rIns="91429"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085FCC05-F8E3-4592-9C5A-FFDA3411CE1C}" type="slidenum">
              <a:rPr lang="en-US"/>
              <a:pPr>
                <a:defRPr/>
              </a:pPr>
              <a:t>‹#›</a:t>
            </a:fld>
            <a:endParaRPr lang="en-US"/>
          </a:p>
        </p:txBody>
      </p:sp>
    </p:spTree>
    <p:extLst>
      <p:ext uri="{BB962C8B-B14F-4D97-AF65-F5344CB8AC3E}">
        <p14:creationId xmlns:p14="http://schemas.microsoft.com/office/powerpoint/2010/main" val="33340053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31763"/>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3"/>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B97F004D-6812-45E9-8D1F-0D763236986C}" type="slidenum">
              <a:rPr lang="en-US"/>
              <a:pPr>
                <a:defRPr/>
              </a:pPr>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9" tIns="45714" rIns="91429" bIns="45714"/>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55097435-21A1-41B0-8FB2-75991C4957A0}" type="slidenum">
              <a:rPr lang="en-US"/>
              <a:pPr>
                <a:defRPr/>
              </a:pPr>
              <a:t>‹#›</a:t>
            </a:fld>
            <a:endParaRPr lang="en-US"/>
          </a:p>
        </p:txBody>
      </p:sp>
    </p:spTree>
    <p:extLst>
      <p:ext uri="{BB962C8B-B14F-4D97-AF65-F5344CB8AC3E}">
        <p14:creationId xmlns:p14="http://schemas.microsoft.com/office/powerpoint/2010/main" val="331586474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D8622618-40B3-4050-9EF8-52D9040890DA}" type="slidenum">
              <a:rPr lang="en-US"/>
              <a:pPr>
                <a:defRPr/>
              </a:pPr>
              <a:t>‹#›</a:t>
            </a:fld>
            <a:endParaRPr lang="en-US"/>
          </a:p>
        </p:txBody>
      </p:sp>
    </p:spTree>
    <p:extLst>
      <p:ext uri="{BB962C8B-B14F-4D97-AF65-F5344CB8AC3E}">
        <p14:creationId xmlns:p14="http://schemas.microsoft.com/office/powerpoint/2010/main" val="224994127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6" y="131764"/>
            <a:ext cx="1960563" cy="6296025"/>
          </a:xfrm>
          <a:prstGeom prst="rect">
            <a:avLst/>
          </a:prstGeom>
        </p:spPr>
        <p:txBody>
          <a:bodyPr vert="eaVert"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4"/>
            <a:ext cx="5732462" cy="6296025"/>
          </a:xfrm>
          <a:prstGeom prst="rect">
            <a:avLst/>
          </a:prstGeom>
        </p:spPr>
        <p:txBody>
          <a:bodyPr vert="eaVert"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5086983C-4721-442D-A763-1761EF98AC64}" type="slidenum">
              <a:rPr lang="en-US"/>
              <a:pPr>
                <a:defRPr/>
              </a:pPr>
              <a:t>‹#›</a:t>
            </a:fld>
            <a:endParaRPr lang="en-US"/>
          </a:p>
        </p:txBody>
      </p:sp>
    </p:spTree>
    <p:extLst>
      <p:ext uri="{BB962C8B-B14F-4D97-AF65-F5344CB8AC3E}">
        <p14:creationId xmlns:p14="http://schemas.microsoft.com/office/powerpoint/2010/main" val="298668749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4" y="131764"/>
            <a:ext cx="7845425" cy="6296025"/>
          </a:xfrm>
          <a:prstGeom prst="rect">
            <a:avLst/>
          </a:prstGeom>
        </p:spPr>
        <p:txBody>
          <a:bodyPr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BA637E9F-2C8E-4659-8002-9F11206F382A}" type="slidenum">
              <a:rPr lang="en-US"/>
              <a:pPr>
                <a:defRPr/>
              </a:pPr>
              <a:t>‹#›</a:t>
            </a:fld>
            <a:endParaRPr lang="en-US"/>
          </a:p>
        </p:txBody>
      </p:sp>
    </p:spTree>
    <p:extLst>
      <p:ext uri="{BB962C8B-B14F-4D97-AF65-F5344CB8AC3E}">
        <p14:creationId xmlns:p14="http://schemas.microsoft.com/office/powerpoint/2010/main" val="363786806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E0AC5217-1DCA-444C-A960-48362B4912CC}" type="slidenum">
              <a:rPr lang="en-US"/>
              <a:pPr>
                <a:defRPr/>
              </a:pPr>
              <a:t>‹#›</a:t>
            </a:fld>
            <a:endParaRPr lang="en-US"/>
          </a:p>
        </p:txBody>
      </p:sp>
    </p:spTree>
    <p:extLst>
      <p:ext uri="{BB962C8B-B14F-4D97-AF65-F5344CB8AC3E}">
        <p14:creationId xmlns:p14="http://schemas.microsoft.com/office/powerpoint/2010/main" val="90136717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1F605A2E-F335-40FE-B086-697584673C99}" type="slidenum">
              <a:rPr lang="en-US"/>
              <a:pPr>
                <a:defRPr/>
              </a:pPr>
              <a:t>‹#›</a:t>
            </a:fld>
            <a:endParaRPr lang="en-US"/>
          </a:p>
        </p:txBody>
      </p:sp>
    </p:spTree>
    <p:extLst>
      <p:ext uri="{BB962C8B-B14F-4D97-AF65-F5344CB8AC3E}">
        <p14:creationId xmlns:p14="http://schemas.microsoft.com/office/powerpoint/2010/main" val="181570880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9F415F23-295F-4CBD-B9CB-FB47BC7C93CC}" type="slidenum">
              <a:rPr lang="en-US"/>
              <a:pPr>
                <a:defRPr/>
              </a:pPr>
              <a:t>‹#›</a:t>
            </a:fld>
            <a:endParaRPr lang="en-US"/>
          </a:p>
        </p:txBody>
      </p:sp>
    </p:spTree>
    <p:extLst>
      <p:ext uri="{BB962C8B-B14F-4D97-AF65-F5344CB8AC3E}">
        <p14:creationId xmlns:p14="http://schemas.microsoft.com/office/powerpoint/2010/main" val="1285521783"/>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D0597746-65CB-4B25-95BC-E844578A9A70}" type="slidenum">
              <a:rPr lang="en-US"/>
              <a:pPr>
                <a:defRPr/>
              </a:pPr>
              <a:t>‹#›</a:t>
            </a:fld>
            <a:endParaRPr lang="en-US"/>
          </a:p>
        </p:txBody>
      </p:sp>
    </p:spTree>
    <p:extLst>
      <p:ext uri="{BB962C8B-B14F-4D97-AF65-F5344CB8AC3E}">
        <p14:creationId xmlns:p14="http://schemas.microsoft.com/office/powerpoint/2010/main" val="233509959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FFEA0C9C-409C-4A78-A7D3-08D5DA07C5BA}" type="slidenum">
              <a:rPr lang="en-US"/>
              <a:pPr>
                <a:defRPr/>
              </a:pPr>
              <a:t>‹#›</a:t>
            </a:fld>
            <a:endParaRPr lang="en-US"/>
          </a:p>
        </p:txBody>
      </p:sp>
    </p:spTree>
    <p:extLst>
      <p:ext uri="{BB962C8B-B14F-4D97-AF65-F5344CB8AC3E}">
        <p14:creationId xmlns:p14="http://schemas.microsoft.com/office/powerpoint/2010/main" val="174201645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0AA8919E-088F-4095-9EEB-8B59F274D035}" type="slidenum">
              <a:rPr lang="en-US"/>
              <a:pPr>
                <a:defRPr/>
              </a:pPr>
              <a:t>‹#›</a:t>
            </a:fld>
            <a:endParaRPr lang="en-US"/>
          </a:p>
        </p:txBody>
      </p:sp>
    </p:spTree>
    <p:extLst>
      <p:ext uri="{BB962C8B-B14F-4D97-AF65-F5344CB8AC3E}">
        <p14:creationId xmlns:p14="http://schemas.microsoft.com/office/powerpoint/2010/main" val="74416883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3" y="131763"/>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16A37A63-4A5C-4EB5-922A-D5543D71A191}" type="slidenum">
              <a:rPr lang="en-US"/>
              <a:pPr>
                <a:defRPr/>
              </a:pPr>
              <a:t>‹#›</a:t>
            </a:fld>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F36EC797-4B01-4A9A-AB98-44C0A1872644}" type="slidenum">
              <a:rPr lang="en-US"/>
              <a:pPr>
                <a:defRPr/>
              </a:pPr>
              <a:t>‹#›</a:t>
            </a:fld>
            <a:endParaRPr lang="en-US"/>
          </a:p>
        </p:txBody>
      </p:sp>
    </p:spTree>
    <p:extLst>
      <p:ext uri="{BB962C8B-B14F-4D97-AF65-F5344CB8AC3E}">
        <p14:creationId xmlns:p14="http://schemas.microsoft.com/office/powerpoint/2010/main" val="45953418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094D2536-338F-462C-9B27-E89989F655CD}" type="slidenum">
              <a:rPr lang="en-US"/>
              <a:pPr>
                <a:defRPr/>
              </a:pPr>
              <a:t>‹#›</a:t>
            </a:fld>
            <a:endParaRPr lang="en-US"/>
          </a:p>
        </p:txBody>
      </p:sp>
    </p:spTree>
    <p:extLst>
      <p:ext uri="{BB962C8B-B14F-4D97-AF65-F5344CB8AC3E}">
        <p14:creationId xmlns:p14="http://schemas.microsoft.com/office/powerpoint/2010/main" val="227989896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9C202AF7-D741-4232-B7B4-F34B6D966F9E}" type="slidenum">
              <a:rPr lang="en-US"/>
              <a:pPr>
                <a:defRPr/>
              </a:pPr>
              <a:t>‹#›</a:t>
            </a:fld>
            <a:endParaRPr lang="en-US"/>
          </a:p>
        </p:txBody>
      </p:sp>
    </p:spTree>
    <p:extLst>
      <p:ext uri="{BB962C8B-B14F-4D97-AF65-F5344CB8AC3E}">
        <p14:creationId xmlns:p14="http://schemas.microsoft.com/office/powerpoint/2010/main" val="63838480"/>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EE5F3E63-BE9F-435B-AC76-680041EA6E27}" type="slidenum">
              <a:rPr lang="en-US"/>
              <a:pPr>
                <a:defRPr/>
              </a:pPr>
              <a:t>‹#›</a:t>
            </a:fld>
            <a:endParaRPr lang="en-US"/>
          </a:p>
        </p:txBody>
      </p:sp>
    </p:spTree>
    <p:extLst>
      <p:ext uri="{BB962C8B-B14F-4D97-AF65-F5344CB8AC3E}">
        <p14:creationId xmlns:p14="http://schemas.microsoft.com/office/powerpoint/2010/main" val="213636867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31763"/>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3"/>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F58FD9B8-2060-4018-B406-CF4A3380FD15}" type="slidenum">
              <a:rPr lang="en-US"/>
              <a:pPr>
                <a:defRPr/>
              </a:pPr>
              <a:t>‹#›</a:t>
            </a:fld>
            <a:endParaRPr lang="en-US"/>
          </a:p>
        </p:txBody>
      </p:sp>
    </p:spTree>
    <p:extLst>
      <p:ext uri="{BB962C8B-B14F-4D97-AF65-F5344CB8AC3E}">
        <p14:creationId xmlns:p14="http://schemas.microsoft.com/office/powerpoint/2010/main" val="384129670"/>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3" y="131763"/>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51A69D3A-F1B6-4B21-816E-62F44CA6D617}" type="slidenum">
              <a:rPr lang="en-US"/>
              <a:pPr>
                <a:defRPr/>
              </a:pPr>
              <a:t>‹#›</a:t>
            </a:fld>
            <a:endParaRPr lang="en-US"/>
          </a:p>
        </p:txBody>
      </p:sp>
    </p:spTree>
    <p:extLst>
      <p:ext uri="{BB962C8B-B14F-4D97-AF65-F5344CB8AC3E}">
        <p14:creationId xmlns:p14="http://schemas.microsoft.com/office/powerpoint/2010/main" val="16368921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9" tIns="45714" rIns="91429" bIns="4571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AEFD21FE-C612-4BFF-AA92-B40D23C9F0C2}" type="slidenum">
              <a:rPr lang="en-US"/>
              <a:pPr>
                <a:defRPr/>
              </a:pPr>
              <a:t>‹#›</a:t>
            </a:fld>
            <a:endParaRPr lang="en-US"/>
          </a:p>
        </p:txBody>
      </p:sp>
    </p:spTree>
    <p:extLst>
      <p:ext uri="{BB962C8B-B14F-4D97-AF65-F5344CB8AC3E}">
        <p14:creationId xmlns:p14="http://schemas.microsoft.com/office/powerpoint/2010/main" val="1363136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43976FC4-2DAA-45B2-802B-C8F4B7B0BD07}" type="slidenum">
              <a:rPr lang="en-US"/>
              <a:pPr>
                <a:defRPr/>
              </a:pPr>
              <a:t>‹#›</a:t>
            </a:fld>
            <a:endParaRPr lang="en-US"/>
          </a:p>
        </p:txBody>
      </p:sp>
    </p:spTree>
    <p:extLst>
      <p:ext uri="{BB962C8B-B14F-4D97-AF65-F5344CB8AC3E}">
        <p14:creationId xmlns:p14="http://schemas.microsoft.com/office/powerpoint/2010/main" val="1747600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429" tIns="45714" rIns="91429" bIns="4571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429" tIns="45714" rIns="91429" bIns="45714"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D7C796E9-C834-47C8-9CC5-868D66987A65}" type="slidenum">
              <a:rPr lang="en-US"/>
              <a:pPr>
                <a:defRPr/>
              </a:pPr>
              <a:t>‹#›</a:t>
            </a:fld>
            <a:endParaRPr lang="en-US"/>
          </a:p>
        </p:txBody>
      </p:sp>
    </p:spTree>
    <p:extLst>
      <p:ext uri="{BB962C8B-B14F-4D97-AF65-F5344CB8AC3E}">
        <p14:creationId xmlns:p14="http://schemas.microsoft.com/office/powerpoint/2010/main" val="1316479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00519AAF-4761-4F3A-B891-019A42BA00FE}" type="slidenum">
              <a:rPr lang="en-US"/>
              <a:pPr>
                <a:defRPr/>
              </a:pPr>
              <a:t>‹#›</a:t>
            </a:fld>
            <a:endParaRPr lang="en-US"/>
          </a:p>
        </p:txBody>
      </p:sp>
    </p:spTree>
    <p:extLst>
      <p:ext uri="{BB962C8B-B14F-4D97-AF65-F5344CB8AC3E}">
        <p14:creationId xmlns:p14="http://schemas.microsoft.com/office/powerpoint/2010/main" val="3171049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036B4AC1-EA17-4D74-A894-ED729C1AF431}" type="slidenum">
              <a:rPr lang="en-US">
                <a:solidFill>
                  <a:prstClr val="black"/>
                </a:solidFill>
              </a:rPr>
              <a:pPr>
                <a:defRPr/>
              </a:pPr>
              <a:t>‹#›</a:t>
            </a:fld>
            <a:endParaRPr lang="en-US" dirty="0">
              <a:solidFill>
                <a:prstClr val="black"/>
              </a:solidFill>
            </a:endParaRPr>
          </a:p>
        </p:txBody>
      </p:sp>
      <p:sp>
        <p:nvSpPr>
          <p:cNvPr id="6"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4D4FC84C-93AD-434C-BE0B-0BD277B1AE98}" type="slidenum">
              <a:rPr lang="en-US"/>
              <a:pPr>
                <a:defRPr/>
              </a:pPr>
              <a:t>‹#›</a:t>
            </a:fld>
            <a:endParaRPr lang="en-US"/>
          </a:p>
        </p:txBody>
      </p:sp>
    </p:spTree>
    <p:extLst>
      <p:ext uri="{BB962C8B-B14F-4D97-AF65-F5344CB8AC3E}">
        <p14:creationId xmlns:p14="http://schemas.microsoft.com/office/powerpoint/2010/main" val="2076941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smtClean="0"/>
              <a:t>Click to edit Master title style</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7C22A36D-21A7-4009-9FC0-5A4997AAEC23}" type="slidenum">
              <a:rPr lang="en-US"/>
              <a:pPr>
                <a:defRPr/>
              </a:pPr>
              <a:t>‹#›</a:t>
            </a:fld>
            <a:endParaRPr lang="en-US"/>
          </a:p>
        </p:txBody>
      </p:sp>
    </p:spTree>
    <p:extLst>
      <p:ext uri="{BB962C8B-B14F-4D97-AF65-F5344CB8AC3E}">
        <p14:creationId xmlns:p14="http://schemas.microsoft.com/office/powerpoint/2010/main" val="4130128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5C68A223-D577-4030-A5E9-6D99981A88A4}" type="slidenum">
              <a:rPr lang="en-US"/>
              <a:pPr>
                <a:defRPr/>
              </a:pPr>
              <a:t>‹#›</a:t>
            </a:fld>
            <a:endParaRPr lang="en-US"/>
          </a:p>
        </p:txBody>
      </p:sp>
    </p:spTree>
    <p:extLst>
      <p:ext uri="{BB962C8B-B14F-4D97-AF65-F5344CB8AC3E}">
        <p14:creationId xmlns:p14="http://schemas.microsoft.com/office/powerpoint/2010/main" val="1358737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lIns="91429" tIns="45714" rIns="91429"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D1170DBA-B27F-477E-8FF9-1ED9C1BCC100}" type="slidenum">
              <a:rPr lang="en-US"/>
              <a:pPr>
                <a:defRPr/>
              </a:pPr>
              <a:t>‹#›</a:t>
            </a:fld>
            <a:endParaRPr lang="en-US"/>
          </a:p>
        </p:txBody>
      </p:sp>
    </p:spTree>
    <p:extLst>
      <p:ext uri="{BB962C8B-B14F-4D97-AF65-F5344CB8AC3E}">
        <p14:creationId xmlns:p14="http://schemas.microsoft.com/office/powerpoint/2010/main" val="3423617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9" tIns="45714" rIns="91429" bIns="45714"/>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496CD303-8F60-4417-8BC7-DF68195DDAFF}" type="slidenum">
              <a:rPr lang="en-US"/>
              <a:pPr>
                <a:defRPr/>
              </a:pPr>
              <a:t>‹#›</a:t>
            </a:fld>
            <a:endParaRPr lang="en-US"/>
          </a:p>
        </p:txBody>
      </p:sp>
    </p:spTree>
    <p:extLst>
      <p:ext uri="{BB962C8B-B14F-4D97-AF65-F5344CB8AC3E}">
        <p14:creationId xmlns:p14="http://schemas.microsoft.com/office/powerpoint/2010/main" val="343003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485EBA9F-2855-41AC-B4CB-1893CC350881}" type="slidenum">
              <a:rPr lang="en-US"/>
              <a:pPr>
                <a:defRPr/>
              </a:pPr>
              <a:t>‹#›</a:t>
            </a:fld>
            <a:endParaRPr lang="en-US"/>
          </a:p>
        </p:txBody>
      </p:sp>
    </p:spTree>
    <p:extLst>
      <p:ext uri="{BB962C8B-B14F-4D97-AF65-F5344CB8AC3E}">
        <p14:creationId xmlns:p14="http://schemas.microsoft.com/office/powerpoint/2010/main" val="1035608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6" y="131764"/>
            <a:ext cx="1960563" cy="6296025"/>
          </a:xfrm>
          <a:prstGeom prst="rect">
            <a:avLst/>
          </a:prstGeom>
        </p:spPr>
        <p:txBody>
          <a:bodyPr vert="eaVert"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4"/>
            <a:ext cx="5732462" cy="6296025"/>
          </a:xfrm>
          <a:prstGeom prst="rect">
            <a:avLst/>
          </a:prstGeom>
        </p:spPr>
        <p:txBody>
          <a:bodyPr vert="eaVert"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5B003FD6-617B-49F2-BDE5-7CCED791A1E2}" type="slidenum">
              <a:rPr lang="en-US"/>
              <a:pPr>
                <a:defRPr/>
              </a:pPr>
              <a:t>‹#›</a:t>
            </a:fld>
            <a:endParaRPr lang="en-US"/>
          </a:p>
        </p:txBody>
      </p:sp>
    </p:spTree>
    <p:extLst>
      <p:ext uri="{BB962C8B-B14F-4D97-AF65-F5344CB8AC3E}">
        <p14:creationId xmlns:p14="http://schemas.microsoft.com/office/powerpoint/2010/main" val="2290318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4" y="131764"/>
            <a:ext cx="7845425" cy="6296025"/>
          </a:xfrm>
          <a:prstGeom prst="rect">
            <a:avLst/>
          </a:prstGeom>
        </p:spPr>
        <p:txBody>
          <a:bodyPr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AB7B31F6-E0B8-4E3A-B463-7DDC7BC7AC63}" type="slidenum">
              <a:rPr lang="en-US"/>
              <a:pPr>
                <a:defRPr/>
              </a:pPr>
              <a:t>‹#›</a:t>
            </a:fld>
            <a:endParaRPr lang="en-US"/>
          </a:p>
        </p:txBody>
      </p:sp>
    </p:spTree>
    <p:extLst>
      <p:ext uri="{BB962C8B-B14F-4D97-AF65-F5344CB8AC3E}">
        <p14:creationId xmlns:p14="http://schemas.microsoft.com/office/powerpoint/2010/main" val="1121676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9" tIns="45714" rIns="91429" bIns="4571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293184DB-4654-4037-B27A-70E293DB0644}" type="slidenum">
              <a:rPr lang="en-US"/>
              <a:pPr>
                <a:defRPr/>
              </a:pPr>
              <a:t>‹#›</a:t>
            </a:fld>
            <a:endParaRPr lang="en-US"/>
          </a:p>
        </p:txBody>
      </p:sp>
    </p:spTree>
    <p:extLst>
      <p:ext uri="{BB962C8B-B14F-4D97-AF65-F5344CB8AC3E}">
        <p14:creationId xmlns:p14="http://schemas.microsoft.com/office/powerpoint/2010/main" val="859209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A2BAD5C3-77D7-4C56-9837-62490DC50765}" type="slidenum">
              <a:rPr lang="en-US"/>
              <a:pPr>
                <a:defRPr/>
              </a:pPr>
              <a:t>‹#›</a:t>
            </a:fld>
            <a:endParaRPr lang="en-US"/>
          </a:p>
        </p:txBody>
      </p:sp>
    </p:spTree>
    <p:extLst>
      <p:ext uri="{BB962C8B-B14F-4D97-AF65-F5344CB8AC3E}">
        <p14:creationId xmlns:p14="http://schemas.microsoft.com/office/powerpoint/2010/main" val="1292986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CAA375D6-3838-4E6C-A2E2-CA14B5592A08}" type="slidenum">
              <a:rPr lang="en-US">
                <a:solidFill>
                  <a:prstClr val="black"/>
                </a:solidFill>
              </a:rPr>
              <a:pPr>
                <a:defRPr/>
              </a:pPr>
              <a:t>‹#›</a:t>
            </a:fld>
            <a:endParaRPr lang="en-US" dirty="0">
              <a:solidFill>
                <a:prstClr val="black"/>
              </a:solidFill>
            </a:endParaRPr>
          </a:p>
        </p:txBody>
      </p:sp>
      <p:sp>
        <p:nvSpPr>
          <p:cNvPr id="6"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429" tIns="45714" rIns="91429" bIns="4571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429" tIns="45714" rIns="91429" bIns="45714"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5783E877-F645-4EFA-853F-C3B254E5CDE4}" type="slidenum">
              <a:rPr lang="en-US"/>
              <a:pPr>
                <a:defRPr/>
              </a:pPr>
              <a:t>‹#›</a:t>
            </a:fld>
            <a:endParaRPr lang="en-US"/>
          </a:p>
        </p:txBody>
      </p:sp>
    </p:spTree>
    <p:extLst>
      <p:ext uri="{BB962C8B-B14F-4D97-AF65-F5344CB8AC3E}">
        <p14:creationId xmlns:p14="http://schemas.microsoft.com/office/powerpoint/2010/main" val="1197582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60277716-BCEE-43F3-A572-C9311FF386CB}" type="slidenum">
              <a:rPr lang="en-US"/>
              <a:pPr>
                <a:defRPr/>
              </a:pPr>
              <a:t>‹#›</a:t>
            </a:fld>
            <a:endParaRPr lang="en-US"/>
          </a:p>
        </p:txBody>
      </p:sp>
    </p:spTree>
    <p:extLst>
      <p:ext uri="{BB962C8B-B14F-4D97-AF65-F5344CB8AC3E}">
        <p14:creationId xmlns:p14="http://schemas.microsoft.com/office/powerpoint/2010/main" val="2830014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61DEAB88-B799-492B-8C5F-26DA46AEB7C2}" type="slidenum">
              <a:rPr lang="en-US"/>
              <a:pPr>
                <a:defRPr/>
              </a:pPr>
              <a:t>‹#›</a:t>
            </a:fld>
            <a:endParaRPr lang="en-US"/>
          </a:p>
        </p:txBody>
      </p:sp>
    </p:spTree>
    <p:extLst>
      <p:ext uri="{BB962C8B-B14F-4D97-AF65-F5344CB8AC3E}">
        <p14:creationId xmlns:p14="http://schemas.microsoft.com/office/powerpoint/2010/main" val="1108399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smtClean="0"/>
              <a:t>Click to edit Master title style</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5B4441E4-9A51-40FB-8B46-342C167861C6}" type="slidenum">
              <a:rPr lang="en-US"/>
              <a:pPr>
                <a:defRPr/>
              </a:pPr>
              <a:t>‹#›</a:t>
            </a:fld>
            <a:endParaRPr lang="en-US"/>
          </a:p>
        </p:txBody>
      </p:sp>
    </p:spTree>
    <p:extLst>
      <p:ext uri="{BB962C8B-B14F-4D97-AF65-F5344CB8AC3E}">
        <p14:creationId xmlns:p14="http://schemas.microsoft.com/office/powerpoint/2010/main" val="207140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C9CDCFF4-D8AA-480F-BA3F-C26AE8042B35}" type="slidenum">
              <a:rPr lang="en-US"/>
              <a:pPr>
                <a:defRPr/>
              </a:pPr>
              <a:t>‹#›</a:t>
            </a:fld>
            <a:endParaRPr lang="en-US"/>
          </a:p>
        </p:txBody>
      </p:sp>
    </p:spTree>
    <p:extLst>
      <p:ext uri="{BB962C8B-B14F-4D97-AF65-F5344CB8AC3E}">
        <p14:creationId xmlns:p14="http://schemas.microsoft.com/office/powerpoint/2010/main" val="4184021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lIns="91429" tIns="45714" rIns="91429"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AE2B8347-E83F-4BF2-9673-FF440422EB04}" type="slidenum">
              <a:rPr lang="en-US"/>
              <a:pPr>
                <a:defRPr/>
              </a:pPr>
              <a:t>‹#›</a:t>
            </a:fld>
            <a:endParaRPr lang="en-US"/>
          </a:p>
        </p:txBody>
      </p:sp>
    </p:spTree>
    <p:extLst>
      <p:ext uri="{BB962C8B-B14F-4D97-AF65-F5344CB8AC3E}">
        <p14:creationId xmlns:p14="http://schemas.microsoft.com/office/powerpoint/2010/main" val="3064625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9" tIns="45714" rIns="91429" bIns="45714"/>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1B9CD6EB-E22F-484D-84CB-813EB7456D92}" type="slidenum">
              <a:rPr lang="en-US"/>
              <a:pPr>
                <a:defRPr/>
              </a:pPr>
              <a:t>‹#›</a:t>
            </a:fld>
            <a:endParaRPr lang="en-US"/>
          </a:p>
        </p:txBody>
      </p:sp>
    </p:spTree>
    <p:extLst>
      <p:ext uri="{BB962C8B-B14F-4D97-AF65-F5344CB8AC3E}">
        <p14:creationId xmlns:p14="http://schemas.microsoft.com/office/powerpoint/2010/main" val="3985605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09AC1630-7D80-4646-A2B5-8E6BCE762D59}" type="slidenum">
              <a:rPr lang="en-US"/>
              <a:pPr>
                <a:defRPr/>
              </a:pPr>
              <a:t>‹#›</a:t>
            </a:fld>
            <a:endParaRPr lang="en-US"/>
          </a:p>
        </p:txBody>
      </p:sp>
    </p:spTree>
    <p:extLst>
      <p:ext uri="{BB962C8B-B14F-4D97-AF65-F5344CB8AC3E}">
        <p14:creationId xmlns:p14="http://schemas.microsoft.com/office/powerpoint/2010/main" val="3010441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6" y="131764"/>
            <a:ext cx="1960563" cy="6296025"/>
          </a:xfrm>
          <a:prstGeom prst="rect">
            <a:avLst/>
          </a:prstGeom>
        </p:spPr>
        <p:txBody>
          <a:bodyPr vert="eaVert"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4"/>
            <a:ext cx="5732462" cy="6296025"/>
          </a:xfrm>
          <a:prstGeom prst="rect">
            <a:avLst/>
          </a:prstGeom>
        </p:spPr>
        <p:txBody>
          <a:bodyPr vert="eaVert"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B97F004D-6812-45E9-8D1F-0D763236986C}" type="slidenum">
              <a:rPr lang="en-US"/>
              <a:pPr>
                <a:defRPr/>
              </a:pPr>
              <a:t>‹#›</a:t>
            </a:fld>
            <a:endParaRPr lang="en-US"/>
          </a:p>
        </p:txBody>
      </p:sp>
    </p:spTree>
    <p:extLst>
      <p:ext uri="{BB962C8B-B14F-4D97-AF65-F5344CB8AC3E}">
        <p14:creationId xmlns:p14="http://schemas.microsoft.com/office/powerpoint/2010/main" val="451044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4" y="131764"/>
            <a:ext cx="7845425" cy="6296025"/>
          </a:xfrm>
          <a:prstGeom prst="rect">
            <a:avLst/>
          </a:prstGeom>
        </p:spPr>
        <p:txBody>
          <a:bodyPr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16A37A63-4A5C-4EB5-922A-D5543D71A191}" type="slidenum">
              <a:rPr lang="en-US"/>
              <a:pPr>
                <a:defRPr/>
              </a:pPr>
              <a:t>‹#›</a:t>
            </a:fld>
            <a:endParaRPr lang="en-US"/>
          </a:p>
        </p:txBody>
      </p:sp>
    </p:spTree>
    <p:extLst>
      <p:ext uri="{BB962C8B-B14F-4D97-AF65-F5344CB8AC3E}">
        <p14:creationId xmlns:p14="http://schemas.microsoft.com/office/powerpoint/2010/main" val="43069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440CF602-A5A1-4EA7-8DD8-46207C1D854D}" type="slidenum">
              <a:rPr lang="en-US">
                <a:solidFill>
                  <a:prstClr val="black"/>
                </a:solidFill>
              </a:rPr>
              <a:pPr>
                <a:defRPr/>
              </a:pPr>
              <a:t>‹#›</a:t>
            </a:fld>
            <a:endParaRPr lang="en-US" dirty="0">
              <a:solidFill>
                <a:prstClr val="black"/>
              </a:solidFill>
            </a:endParaRPr>
          </a:p>
        </p:txBody>
      </p:sp>
      <p:sp>
        <p:nvSpPr>
          <p:cNvPr id="6"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B4019C69-071E-41FE-9F38-C90E0DDDEB44}" type="slidenum">
              <a:rPr lang="en-US">
                <a:solidFill>
                  <a:prstClr val="black"/>
                </a:solidFill>
              </a:rPr>
              <a:pPr>
                <a:defRPr/>
              </a:pPr>
              <a:t>‹#›</a:t>
            </a:fld>
            <a:endParaRPr lang="en-US" dirty="0">
              <a:solidFill>
                <a:prstClr val="black"/>
              </a:solidFill>
            </a:endParaRPr>
          </a:p>
        </p:txBody>
      </p:sp>
      <p:sp>
        <p:nvSpPr>
          <p:cNvPr id="7"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20C77AB0-9AF4-4E46-BB7E-F09E27824474}" type="slidenum">
              <a:rPr lang="en-US">
                <a:solidFill>
                  <a:prstClr val="black"/>
                </a:solidFill>
              </a:rPr>
              <a:pPr>
                <a:defRPr/>
              </a:pPr>
              <a:t>‹#›</a:t>
            </a:fld>
            <a:endParaRPr lang="en-US" dirty="0">
              <a:solidFill>
                <a:prstClr val="black"/>
              </a:solidFill>
            </a:endParaRPr>
          </a:p>
        </p:txBody>
      </p:sp>
      <p:sp>
        <p:nvSpPr>
          <p:cNvPr id="9"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A159DCC8-B35B-4DC9-921F-6A0A64F27E11}" type="slidenum">
              <a:rPr lang="en-US">
                <a:solidFill>
                  <a:prstClr val="black"/>
                </a:solidFill>
              </a:rPr>
              <a:pPr>
                <a:defRPr/>
              </a:pPr>
              <a:t>‹#›</a:t>
            </a:fld>
            <a:endParaRPr lang="en-US" dirty="0">
              <a:solidFill>
                <a:prstClr val="black"/>
              </a:solidFill>
            </a:endParaRPr>
          </a:p>
        </p:txBody>
      </p:sp>
      <p:sp>
        <p:nvSpPr>
          <p:cNvPr id="5"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239AC5A5-24F9-4A5F-98E6-3A2BC3CA0F51}" type="slidenum">
              <a:rPr lang="en-US">
                <a:solidFill>
                  <a:prstClr val="black"/>
                </a:solidFill>
              </a:rPr>
              <a:pPr>
                <a:defRPr/>
              </a:pPr>
              <a:t>‹#›</a:t>
            </a:fld>
            <a:endParaRPr lang="en-US" dirty="0">
              <a:solidFill>
                <a:prstClr val="black"/>
              </a:solidFill>
            </a:endParaRPr>
          </a:p>
        </p:txBody>
      </p:sp>
      <p:sp>
        <p:nvSpPr>
          <p:cNvPr id="4"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A2BAD5C3-77D7-4C56-9837-62490DC50765}"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DCE32699-E8C6-47BC-A14E-9D8541CAE3EC}" type="slidenum">
              <a:rPr lang="en-US">
                <a:solidFill>
                  <a:prstClr val="black"/>
                </a:solidFill>
              </a:rPr>
              <a:pPr>
                <a:defRPr/>
              </a:pPr>
              <a:t>‹#›</a:t>
            </a:fld>
            <a:endParaRPr lang="en-US" dirty="0">
              <a:solidFill>
                <a:prstClr val="black"/>
              </a:solidFill>
            </a:endParaRPr>
          </a:p>
        </p:txBody>
      </p:sp>
      <p:sp>
        <p:nvSpPr>
          <p:cNvPr id="7"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55B6CE32-1825-4B08-A489-C62F5A615E3F}" type="slidenum">
              <a:rPr lang="en-US">
                <a:solidFill>
                  <a:prstClr val="black"/>
                </a:solidFill>
              </a:rPr>
              <a:pPr>
                <a:defRPr/>
              </a:pPr>
              <a:t>‹#›</a:t>
            </a:fld>
            <a:endParaRPr lang="en-US" dirty="0">
              <a:solidFill>
                <a:prstClr val="black"/>
              </a:solidFill>
            </a:endParaRPr>
          </a:p>
        </p:txBody>
      </p:sp>
      <p:sp>
        <p:nvSpPr>
          <p:cNvPr id="7"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092D308B-150E-47B8-9901-B5BFB8328ED5}" type="slidenum">
              <a:rPr lang="en-US">
                <a:solidFill>
                  <a:prstClr val="black"/>
                </a:solidFill>
              </a:rPr>
              <a:pPr>
                <a:defRPr/>
              </a:pPr>
              <a:t>‹#›</a:t>
            </a:fld>
            <a:endParaRPr lang="en-US" dirty="0">
              <a:solidFill>
                <a:prstClr val="black"/>
              </a:solidFill>
            </a:endParaRPr>
          </a:p>
        </p:txBody>
      </p:sp>
      <p:sp>
        <p:nvSpPr>
          <p:cNvPr id="6"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B252DCAB-BBF5-4AE1-A55F-B0DA228F5C81}" type="slidenum">
              <a:rPr lang="en-US">
                <a:solidFill>
                  <a:prstClr val="black"/>
                </a:solidFill>
              </a:rPr>
              <a:pPr>
                <a:defRPr/>
              </a:pPr>
              <a:t>‹#›</a:t>
            </a:fld>
            <a:endParaRPr lang="en-US" dirty="0">
              <a:solidFill>
                <a:prstClr val="black"/>
              </a:solidFill>
            </a:endParaRPr>
          </a:p>
        </p:txBody>
      </p:sp>
      <p:sp>
        <p:nvSpPr>
          <p:cNvPr id="6"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036B4AC1-EA17-4D74-A894-ED729C1AF431}" type="slidenum">
              <a:rPr lang="en-US">
                <a:solidFill>
                  <a:prstClr val="black"/>
                </a:solidFill>
              </a:rPr>
              <a:pPr>
                <a:defRPr/>
              </a:pPr>
              <a:t>‹#›</a:t>
            </a:fld>
            <a:endParaRPr lang="en-US" dirty="0">
              <a:solidFill>
                <a:prstClr val="black"/>
              </a:solidFill>
            </a:endParaRPr>
          </a:p>
        </p:txBody>
      </p:sp>
      <p:sp>
        <p:nvSpPr>
          <p:cNvPr id="6"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CAA375D6-3838-4E6C-A2E2-CA14B5592A08}" type="slidenum">
              <a:rPr lang="en-US">
                <a:solidFill>
                  <a:prstClr val="black"/>
                </a:solidFill>
              </a:rPr>
              <a:pPr>
                <a:defRPr/>
              </a:pPr>
              <a:t>‹#›</a:t>
            </a:fld>
            <a:endParaRPr lang="en-US" dirty="0">
              <a:solidFill>
                <a:prstClr val="black"/>
              </a:solidFill>
            </a:endParaRPr>
          </a:p>
        </p:txBody>
      </p:sp>
      <p:sp>
        <p:nvSpPr>
          <p:cNvPr id="6"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440CF602-A5A1-4EA7-8DD8-46207C1D854D}" type="slidenum">
              <a:rPr lang="en-US">
                <a:solidFill>
                  <a:prstClr val="black"/>
                </a:solidFill>
              </a:rPr>
              <a:pPr>
                <a:defRPr/>
              </a:pPr>
              <a:t>‹#›</a:t>
            </a:fld>
            <a:endParaRPr lang="en-US" dirty="0">
              <a:solidFill>
                <a:prstClr val="black"/>
              </a:solidFill>
            </a:endParaRPr>
          </a:p>
        </p:txBody>
      </p:sp>
      <p:sp>
        <p:nvSpPr>
          <p:cNvPr id="6"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B4019C69-071E-41FE-9F38-C90E0DDDEB44}" type="slidenum">
              <a:rPr lang="en-US">
                <a:solidFill>
                  <a:prstClr val="black"/>
                </a:solidFill>
              </a:rPr>
              <a:pPr>
                <a:defRPr/>
              </a:pPr>
              <a:t>‹#›</a:t>
            </a:fld>
            <a:endParaRPr lang="en-US" dirty="0">
              <a:solidFill>
                <a:prstClr val="black"/>
              </a:solidFill>
            </a:endParaRPr>
          </a:p>
        </p:txBody>
      </p:sp>
      <p:sp>
        <p:nvSpPr>
          <p:cNvPr id="7"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20C77AB0-9AF4-4E46-BB7E-F09E27824474}" type="slidenum">
              <a:rPr lang="en-US">
                <a:solidFill>
                  <a:prstClr val="black"/>
                </a:solidFill>
              </a:rPr>
              <a:pPr>
                <a:defRPr/>
              </a:pPr>
              <a:t>‹#›</a:t>
            </a:fld>
            <a:endParaRPr lang="en-US" dirty="0">
              <a:solidFill>
                <a:prstClr val="black"/>
              </a:solidFill>
            </a:endParaRPr>
          </a:p>
        </p:txBody>
      </p:sp>
      <p:sp>
        <p:nvSpPr>
          <p:cNvPr id="9"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A159DCC8-B35B-4DC9-921F-6A0A64F27E11}" type="slidenum">
              <a:rPr lang="en-US">
                <a:solidFill>
                  <a:prstClr val="black"/>
                </a:solidFill>
              </a:rPr>
              <a:pPr>
                <a:defRPr/>
              </a:pPr>
              <a:t>‹#›</a:t>
            </a:fld>
            <a:endParaRPr lang="en-US" dirty="0">
              <a:solidFill>
                <a:prstClr val="black"/>
              </a:solidFill>
            </a:endParaRPr>
          </a:p>
        </p:txBody>
      </p:sp>
      <p:sp>
        <p:nvSpPr>
          <p:cNvPr id="5"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5783E877-F645-4EFA-853F-C3B254E5CDE4}"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239AC5A5-24F9-4A5F-98E6-3A2BC3CA0F51}" type="slidenum">
              <a:rPr lang="en-US">
                <a:solidFill>
                  <a:prstClr val="black"/>
                </a:solidFill>
              </a:rPr>
              <a:pPr>
                <a:defRPr/>
              </a:pPr>
              <a:t>‹#›</a:t>
            </a:fld>
            <a:endParaRPr lang="en-US" dirty="0">
              <a:solidFill>
                <a:prstClr val="black"/>
              </a:solidFill>
            </a:endParaRPr>
          </a:p>
        </p:txBody>
      </p:sp>
      <p:sp>
        <p:nvSpPr>
          <p:cNvPr id="4"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DCE32699-E8C6-47BC-A14E-9D8541CAE3EC}" type="slidenum">
              <a:rPr lang="en-US">
                <a:solidFill>
                  <a:prstClr val="black"/>
                </a:solidFill>
              </a:rPr>
              <a:pPr>
                <a:defRPr/>
              </a:pPr>
              <a:t>‹#›</a:t>
            </a:fld>
            <a:endParaRPr lang="en-US" dirty="0">
              <a:solidFill>
                <a:prstClr val="black"/>
              </a:solidFill>
            </a:endParaRPr>
          </a:p>
        </p:txBody>
      </p:sp>
      <p:sp>
        <p:nvSpPr>
          <p:cNvPr id="7"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55B6CE32-1825-4B08-A489-C62F5A615E3F}" type="slidenum">
              <a:rPr lang="en-US">
                <a:solidFill>
                  <a:prstClr val="black"/>
                </a:solidFill>
              </a:rPr>
              <a:pPr>
                <a:defRPr/>
              </a:pPr>
              <a:t>‹#›</a:t>
            </a:fld>
            <a:endParaRPr lang="en-US" dirty="0">
              <a:solidFill>
                <a:prstClr val="black"/>
              </a:solidFill>
            </a:endParaRPr>
          </a:p>
        </p:txBody>
      </p:sp>
      <p:sp>
        <p:nvSpPr>
          <p:cNvPr id="7"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092D308B-150E-47B8-9901-B5BFB8328ED5}" type="slidenum">
              <a:rPr lang="en-US">
                <a:solidFill>
                  <a:prstClr val="black"/>
                </a:solidFill>
              </a:rPr>
              <a:pPr>
                <a:defRPr/>
              </a:pPr>
              <a:t>‹#›</a:t>
            </a:fld>
            <a:endParaRPr lang="en-US" dirty="0">
              <a:solidFill>
                <a:prstClr val="black"/>
              </a:solidFill>
            </a:endParaRPr>
          </a:p>
        </p:txBody>
      </p:sp>
      <p:sp>
        <p:nvSpPr>
          <p:cNvPr id="6"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B252DCAB-BBF5-4AE1-A55F-B0DA228F5C81}" type="slidenum">
              <a:rPr lang="en-US">
                <a:solidFill>
                  <a:prstClr val="black"/>
                </a:solidFill>
              </a:rPr>
              <a:pPr>
                <a:defRPr/>
              </a:pPr>
              <a:t>‹#›</a:t>
            </a:fld>
            <a:endParaRPr lang="en-US" dirty="0">
              <a:solidFill>
                <a:prstClr val="black"/>
              </a:solidFill>
            </a:endParaRPr>
          </a:p>
        </p:txBody>
      </p:sp>
      <p:sp>
        <p:nvSpPr>
          <p:cNvPr id="6" name="Date Placeholder 7"/>
          <p:cNvSpPr>
            <a:spLocks noGrp="1"/>
          </p:cNvSpPr>
          <p:nvPr>
            <p:ph type="dt" sz="half" idx="12"/>
          </p:nvPr>
        </p:nvSpPr>
        <p:spPr/>
        <p:txBody>
          <a:bodyPr/>
          <a:lstStyle>
            <a:lvl1pPr>
              <a:defRPr/>
            </a:lvl1pPr>
          </a:lstStyle>
          <a:p>
            <a:pPr>
              <a:defRPr/>
            </a:pPr>
            <a:r>
              <a:rPr lang="en-US" smtClean="0">
                <a:solidFill>
                  <a:prstClr val="black"/>
                </a:solidFill>
              </a:rPr>
              <a:t>6/16/2011</a:t>
            </a:r>
            <a:endParaRPr lang="en-US" dirty="0">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E14F2210-F948-4EB9-9F1C-7150B291D2AE}" type="slidenum">
              <a:rPr lang="en-US"/>
              <a:pPr>
                <a:defRPr/>
              </a:pPr>
              <a:t>‹#›</a:t>
            </a:fld>
            <a:endParaRPr lang="en-US"/>
          </a:p>
        </p:txBody>
      </p:sp>
    </p:spTree>
    <p:extLst>
      <p:ext uri="{BB962C8B-B14F-4D97-AF65-F5344CB8AC3E}">
        <p14:creationId xmlns:p14="http://schemas.microsoft.com/office/powerpoint/2010/main" val="8963624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F468F364-ABBE-47B7-B03E-4B15E8832697}" type="slidenum">
              <a:rPr lang="en-US"/>
              <a:pPr>
                <a:defRPr/>
              </a:pPr>
              <a:t>‹#›</a:t>
            </a:fld>
            <a:endParaRPr lang="en-US"/>
          </a:p>
        </p:txBody>
      </p:sp>
    </p:spTree>
    <p:extLst>
      <p:ext uri="{BB962C8B-B14F-4D97-AF65-F5344CB8AC3E}">
        <p14:creationId xmlns:p14="http://schemas.microsoft.com/office/powerpoint/2010/main" val="326855132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EB9C0806-32A3-4045-AD83-FE36221B1820}" type="slidenum">
              <a:rPr lang="en-US"/>
              <a:pPr>
                <a:defRPr/>
              </a:pPr>
              <a:t>‹#›</a:t>
            </a:fld>
            <a:endParaRPr lang="en-US"/>
          </a:p>
        </p:txBody>
      </p:sp>
    </p:spTree>
    <p:extLst>
      <p:ext uri="{BB962C8B-B14F-4D97-AF65-F5344CB8AC3E}">
        <p14:creationId xmlns:p14="http://schemas.microsoft.com/office/powerpoint/2010/main" val="304092619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1A70706E-4E0B-42B2-B39E-2F5553F6BEA3}" type="slidenum">
              <a:rPr lang="en-US"/>
              <a:pPr>
                <a:defRPr/>
              </a:pPr>
              <a:t>‹#›</a:t>
            </a:fld>
            <a:endParaRPr lang="en-US"/>
          </a:p>
        </p:txBody>
      </p:sp>
    </p:spTree>
    <p:extLst>
      <p:ext uri="{BB962C8B-B14F-4D97-AF65-F5344CB8AC3E}">
        <p14:creationId xmlns:p14="http://schemas.microsoft.com/office/powerpoint/2010/main" val="385196637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14FEA3E0-6055-47E6-84D1-20E2C059354D}" type="slidenum">
              <a:rPr lang="en-US"/>
              <a:pPr>
                <a:defRPr/>
              </a:pPr>
              <a:t>‹#›</a:t>
            </a:fld>
            <a:endParaRPr lang="en-US"/>
          </a:p>
        </p:txBody>
      </p:sp>
    </p:spTree>
    <p:extLst>
      <p:ext uri="{BB962C8B-B14F-4D97-AF65-F5344CB8AC3E}">
        <p14:creationId xmlns:p14="http://schemas.microsoft.com/office/powerpoint/2010/main" val="12792028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60277716-BCEE-43F3-A572-C9311FF386CB}"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1EAD4C99-ECE4-4D80-A461-21729846FA3B}" type="slidenum">
              <a:rPr lang="en-US"/>
              <a:pPr>
                <a:defRPr/>
              </a:pPr>
              <a:t>‹#›</a:t>
            </a:fld>
            <a:endParaRPr lang="en-US"/>
          </a:p>
        </p:txBody>
      </p:sp>
    </p:spTree>
    <p:extLst>
      <p:ext uri="{BB962C8B-B14F-4D97-AF65-F5344CB8AC3E}">
        <p14:creationId xmlns:p14="http://schemas.microsoft.com/office/powerpoint/2010/main" val="26236205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605F0397-9CF4-4B0D-B339-477C1D1488FE}" type="slidenum">
              <a:rPr lang="en-US"/>
              <a:pPr>
                <a:defRPr/>
              </a:pPr>
              <a:t>‹#›</a:t>
            </a:fld>
            <a:endParaRPr lang="en-US"/>
          </a:p>
        </p:txBody>
      </p:sp>
    </p:spTree>
    <p:extLst>
      <p:ext uri="{BB962C8B-B14F-4D97-AF65-F5344CB8AC3E}">
        <p14:creationId xmlns:p14="http://schemas.microsoft.com/office/powerpoint/2010/main" val="149674520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CE066598-E612-40E6-9C59-439D0AA070A0}" type="slidenum">
              <a:rPr lang="en-US"/>
              <a:pPr>
                <a:defRPr/>
              </a:pPr>
              <a:t>‹#›</a:t>
            </a:fld>
            <a:endParaRPr lang="en-US"/>
          </a:p>
        </p:txBody>
      </p:sp>
    </p:spTree>
    <p:extLst>
      <p:ext uri="{BB962C8B-B14F-4D97-AF65-F5344CB8AC3E}">
        <p14:creationId xmlns:p14="http://schemas.microsoft.com/office/powerpoint/2010/main" val="61248593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5037ABE0-BE2B-4CE6-ABA4-F736B3DD5A21}" type="slidenum">
              <a:rPr lang="en-US"/>
              <a:pPr>
                <a:defRPr/>
              </a:pPr>
              <a:t>‹#›</a:t>
            </a:fld>
            <a:endParaRPr lang="en-US"/>
          </a:p>
        </p:txBody>
      </p:sp>
    </p:spTree>
    <p:extLst>
      <p:ext uri="{BB962C8B-B14F-4D97-AF65-F5344CB8AC3E}">
        <p14:creationId xmlns:p14="http://schemas.microsoft.com/office/powerpoint/2010/main" val="214320095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EEA3A486-7196-45DE-9051-0BC887229C12}" type="slidenum">
              <a:rPr lang="en-US"/>
              <a:pPr>
                <a:defRPr/>
              </a:pPr>
              <a:t>‹#›</a:t>
            </a:fld>
            <a:endParaRPr lang="en-US"/>
          </a:p>
        </p:txBody>
      </p:sp>
    </p:spTree>
    <p:extLst>
      <p:ext uri="{BB962C8B-B14F-4D97-AF65-F5344CB8AC3E}">
        <p14:creationId xmlns:p14="http://schemas.microsoft.com/office/powerpoint/2010/main" val="34138067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31763"/>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3"/>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7E3A528A-8543-45AB-8665-42A7D3B87D0A}" type="slidenum">
              <a:rPr lang="en-US"/>
              <a:pPr>
                <a:defRPr/>
              </a:pPr>
              <a:t>‹#›</a:t>
            </a:fld>
            <a:endParaRPr lang="en-US"/>
          </a:p>
        </p:txBody>
      </p:sp>
    </p:spTree>
    <p:extLst>
      <p:ext uri="{BB962C8B-B14F-4D97-AF65-F5344CB8AC3E}">
        <p14:creationId xmlns:p14="http://schemas.microsoft.com/office/powerpoint/2010/main" val="385593628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3" y="131763"/>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133B32CC-028E-4B93-A5B3-58A114D29B6D}" type="slidenum">
              <a:rPr lang="en-US"/>
              <a:pPr>
                <a:defRPr/>
              </a:pPr>
              <a:t>‹#›</a:t>
            </a:fld>
            <a:endParaRPr lang="en-US"/>
          </a:p>
        </p:txBody>
      </p:sp>
    </p:spTree>
    <p:extLst>
      <p:ext uri="{BB962C8B-B14F-4D97-AF65-F5344CB8AC3E}">
        <p14:creationId xmlns:p14="http://schemas.microsoft.com/office/powerpoint/2010/main" val="247803446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5DFECD-B361-4535-ABF6-D67DC425BE2B}"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D9AE3C-8DC6-423C-B72C-BD9A062599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6897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DFECD-B361-4535-ABF6-D67DC425BE2B}"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D9AE3C-8DC6-423C-B72C-BD9A062599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85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DFECD-B361-4535-ABF6-D67DC425BE2B}"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D9AE3C-8DC6-423C-B72C-BD9A062599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11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61DEAB88-B799-492B-8C5F-26DA46AEB7C2}"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5DFECD-B361-4535-ABF6-D67DC425BE2B}"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D9AE3C-8DC6-423C-B72C-BD9A062599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143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DFECD-B361-4535-ABF6-D67DC425BE2B}" type="datetimeFigureOut">
              <a:rPr lang="en-US" smtClean="0">
                <a:solidFill>
                  <a:prstClr val="black">
                    <a:tint val="75000"/>
                  </a:prstClr>
                </a:solidFill>
              </a:rPr>
              <a:pPr/>
              <a:t>5/7/2014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D9AE3C-8DC6-423C-B72C-BD9A062599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038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DFECD-B361-4535-ABF6-D67DC425BE2B}" type="datetimeFigureOut">
              <a:rPr lang="en-US" smtClean="0">
                <a:solidFill>
                  <a:prstClr val="black">
                    <a:tint val="75000"/>
                  </a:prstClr>
                </a:solidFill>
              </a:rPr>
              <a:pPr/>
              <a:t>5/7/2014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D9AE3C-8DC6-423C-B72C-BD9A062599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153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DFECD-B361-4535-ABF6-D67DC425BE2B}" type="datetimeFigureOut">
              <a:rPr lang="en-US" smtClean="0">
                <a:solidFill>
                  <a:prstClr val="black">
                    <a:tint val="75000"/>
                  </a:prstClr>
                </a:solidFill>
              </a:rPr>
              <a:pPr/>
              <a:t>5/7/2014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D9AE3C-8DC6-423C-B72C-BD9A062599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761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DFECD-B361-4535-ABF6-D67DC425BE2B}"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D9AE3C-8DC6-423C-B72C-BD9A062599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071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DFECD-B361-4535-ABF6-D67DC425BE2B}"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D9AE3C-8DC6-423C-B72C-BD9A062599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840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DFECD-B361-4535-ABF6-D67DC425BE2B}"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D9AE3C-8DC6-423C-B72C-BD9A062599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760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DFECD-B361-4535-ABF6-D67DC425BE2B}"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D9AE3C-8DC6-423C-B72C-BD9A062599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5182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0EC3FC3C-6433-46C1-9198-020B7FF238DF}" type="datetimeFigureOut">
              <a:rPr lang="en-US"/>
              <a:pPr>
                <a:defRPr/>
              </a:pPr>
              <a:t>5/7/2014</a:t>
            </a:fld>
            <a:endParaRPr lang="en-US"/>
          </a:p>
        </p:txBody>
      </p:sp>
      <p:sp>
        <p:nvSpPr>
          <p:cNvPr id="5" name="Footer Placeholder 4"/>
          <p:cNvSpPr>
            <a:spLocks noGrp="1"/>
          </p:cNvSpPr>
          <p:nvPr>
            <p:ph type="ftr" sz="quarter" idx="11"/>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95CF9499-172D-489D-A8AD-6DE4CAB13BAC}" type="slidenum">
              <a:rPr lang="en-US"/>
              <a:pPr>
                <a:defRPr/>
              </a:pPr>
              <a:t>‹#›</a:t>
            </a:fld>
            <a:endParaRPr lang="en-US"/>
          </a:p>
        </p:txBody>
      </p:sp>
    </p:spTree>
    <p:extLst>
      <p:ext uri="{BB962C8B-B14F-4D97-AF65-F5344CB8AC3E}">
        <p14:creationId xmlns:p14="http://schemas.microsoft.com/office/powerpoint/2010/main" val="3154696088"/>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2263E991-EAD4-43E1-9D88-0F09DA610892}" type="datetimeFigureOut">
              <a:rPr lang="en-US"/>
              <a:pPr>
                <a:defRPr/>
              </a:pPr>
              <a:t>5/7/2014</a:t>
            </a:fld>
            <a:endParaRPr lang="en-US"/>
          </a:p>
        </p:txBody>
      </p:sp>
      <p:sp>
        <p:nvSpPr>
          <p:cNvPr id="5" name="Footer Placeholder 4"/>
          <p:cNvSpPr>
            <a:spLocks noGrp="1"/>
          </p:cNvSpPr>
          <p:nvPr>
            <p:ph type="ftr" sz="quarter" idx="11"/>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8A5AB8A8-39D1-4241-9658-2636EB15EEA5}" type="slidenum">
              <a:rPr lang="en-US"/>
              <a:pPr>
                <a:defRPr/>
              </a:pPr>
              <a:t>‹#›</a:t>
            </a:fld>
            <a:endParaRPr lang="en-US"/>
          </a:p>
        </p:txBody>
      </p:sp>
    </p:spTree>
    <p:extLst>
      <p:ext uri="{BB962C8B-B14F-4D97-AF65-F5344CB8AC3E}">
        <p14:creationId xmlns:p14="http://schemas.microsoft.com/office/powerpoint/2010/main" val="112779151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5B4441E4-9A51-40FB-8B46-342C167861C6}"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9D39EE1C-553D-4D6C-9D9C-7CFC29629FEE}" type="datetimeFigureOut">
              <a:rPr lang="en-US"/>
              <a:pPr>
                <a:defRPr/>
              </a:pPr>
              <a:t>5/7/2014</a:t>
            </a:fld>
            <a:endParaRPr lang="en-US"/>
          </a:p>
        </p:txBody>
      </p:sp>
      <p:sp>
        <p:nvSpPr>
          <p:cNvPr id="5" name="Footer Placeholder 4"/>
          <p:cNvSpPr>
            <a:spLocks noGrp="1"/>
          </p:cNvSpPr>
          <p:nvPr>
            <p:ph type="ftr" sz="quarter" idx="11"/>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100D4F7C-0B46-41F9-AC53-C9CC9BD71BE1}" type="slidenum">
              <a:rPr lang="en-US"/>
              <a:pPr>
                <a:defRPr/>
              </a:pPr>
              <a:t>‹#›</a:t>
            </a:fld>
            <a:endParaRPr lang="en-US"/>
          </a:p>
        </p:txBody>
      </p:sp>
    </p:spTree>
    <p:extLst>
      <p:ext uri="{BB962C8B-B14F-4D97-AF65-F5344CB8AC3E}">
        <p14:creationId xmlns:p14="http://schemas.microsoft.com/office/powerpoint/2010/main" val="2249724306"/>
      </p:ext>
    </p:extLst>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42463C22-C94B-4A9F-98D7-1FEA1148970C}" type="datetimeFigureOut">
              <a:rPr lang="en-US"/>
              <a:pPr>
                <a:defRPr/>
              </a:pPr>
              <a:t>5/7/2014</a:t>
            </a:fld>
            <a:endParaRPr lang="en-US"/>
          </a:p>
        </p:txBody>
      </p:sp>
      <p:sp>
        <p:nvSpPr>
          <p:cNvPr id="6" name="Footer Placeholder 5"/>
          <p:cNvSpPr>
            <a:spLocks noGrp="1"/>
          </p:cNvSpPr>
          <p:nvPr>
            <p:ph type="ftr" sz="quarter" idx="11"/>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26DE2214-AFA6-4244-B8C7-45944BCB6E99}" type="slidenum">
              <a:rPr lang="en-US"/>
              <a:pPr>
                <a:defRPr/>
              </a:pPr>
              <a:t>‹#›</a:t>
            </a:fld>
            <a:endParaRPr lang="en-US"/>
          </a:p>
        </p:txBody>
      </p:sp>
    </p:spTree>
    <p:extLst>
      <p:ext uri="{BB962C8B-B14F-4D97-AF65-F5344CB8AC3E}">
        <p14:creationId xmlns:p14="http://schemas.microsoft.com/office/powerpoint/2010/main" val="311148252"/>
      </p:ext>
    </p:extLst>
  </p:cSld>
  <p:clrMapOvr>
    <a:masterClrMapping/>
  </p:clrMapOvr>
  <p:transitio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057BEB2C-AA06-4EFA-8D21-DFF05BB7048D}" type="datetimeFigureOut">
              <a:rPr lang="en-US"/>
              <a:pPr>
                <a:defRPr/>
              </a:pPr>
              <a:t>5/7/2014</a:t>
            </a:fld>
            <a:endParaRPr lang="en-US"/>
          </a:p>
        </p:txBody>
      </p:sp>
      <p:sp>
        <p:nvSpPr>
          <p:cNvPr id="8" name="Footer Placeholder 7"/>
          <p:cNvSpPr>
            <a:spLocks noGrp="1"/>
          </p:cNvSpPr>
          <p:nvPr>
            <p:ph type="ftr" sz="quarter" idx="11"/>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endParaRPr lang="en-US"/>
          </a:p>
        </p:txBody>
      </p:sp>
      <p:sp>
        <p:nvSpPr>
          <p:cNvPr id="9" name="Slide Number Placeholder 8"/>
          <p:cNvSpPr>
            <a:spLocks noGrp="1"/>
          </p:cNvSpPr>
          <p:nvPr>
            <p:ph type="sldNum" sz="quarter" idx="12"/>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7B4822E4-3DCE-4935-8C37-E943398246D4}" type="slidenum">
              <a:rPr lang="en-US"/>
              <a:pPr>
                <a:defRPr/>
              </a:pPr>
              <a:t>‹#›</a:t>
            </a:fld>
            <a:endParaRPr lang="en-US"/>
          </a:p>
        </p:txBody>
      </p:sp>
    </p:spTree>
    <p:extLst>
      <p:ext uri="{BB962C8B-B14F-4D97-AF65-F5344CB8AC3E}">
        <p14:creationId xmlns:p14="http://schemas.microsoft.com/office/powerpoint/2010/main" val="2320297222"/>
      </p:ext>
    </p:extLst>
  </p:cSld>
  <p:clrMapOvr>
    <a:masterClrMapping/>
  </p:clrMapOvr>
  <p:transitio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D8BD2DBD-E123-4999-A533-5F252A68BF3F}" type="datetimeFigureOut">
              <a:rPr lang="en-US"/>
              <a:pPr>
                <a:defRPr/>
              </a:pPr>
              <a:t>5/7/2014</a:t>
            </a:fld>
            <a:endParaRPr lang="en-US"/>
          </a:p>
        </p:txBody>
      </p:sp>
      <p:sp>
        <p:nvSpPr>
          <p:cNvPr id="4" name="Footer Placeholder 3"/>
          <p:cNvSpPr>
            <a:spLocks noGrp="1"/>
          </p:cNvSpPr>
          <p:nvPr>
            <p:ph type="ftr" sz="quarter" idx="11"/>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469E7EF7-9148-45BA-9EDA-2FFF8B3F7CEB}" type="slidenum">
              <a:rPr lang="en-US"/>
              <a:pPr>
                <a:defRPr/>
              </a:pPr>
              <a:t>‹#›</a:t>
            </a:fld>
            <a:endParaRPr lang="en-US"/>
          </a:p>
        </p:txBody>
      </p:sp>
    </p:spTree>
    <p:extLst>
      <p:ext uri="{BB962C8B-B14F-4D97-AF65-F5344CB8AC3E}">
        <p14:creationId xmlns:p14="http://schemas.microsoft.com/office/powerpoint/2010/main" val="3947374450"/>
      </p:ext>
    </p:extLst>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22CD5273-FFFE-4B23-8A17-1F97482B97CC}" type="datetimeFigureOut">
              <a:rPr lang="en-US"/>
              <a:pPr>
                <a:defRPr/>
              </a:pPr>
              <a:t>5/7/2014</a:t>
            </a:fld>
            <a:endParaRPr lang="en-US"/>
          </a:p>
        </p:txBody>
      </p:sp>
      <p:sp>
        <p:nvSpPr>
          <p:cNvPr id="3" name="Footer Placeholder 2"/>
          <p:cNvSpPr>
            <a:spLocks noGrp="1"/>
          </p:cNvSpPr>
          <p:nvPr>
            <p:ph type="ftr" sz="quarter" idx="11"/>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endParaRPr lang="en-US"/>
          </a:p>
        </p:txBody>
      </p:sp>
      <p:sp>
        <p:nvSpPr>
          <p:cNvPr id="4" name="Slide Number Placeholder 3"/>
          <p:cNvSpPr>
            <a:spLocks noGrp="1"/>
          </p:cNvSpPr>
          <p:nvPr>
            <p:ph type="sldNum" sz="quarter" idx="12"/>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490527CE-AEE2-4E59-94B4-55F5C3B62CA4}" type="slidenum">
              <a:rPr lang="en-US"/>
              <a:pPr>
                <a:defRPr/>
              </a:pPr>
              <a:t>‹#›</a:t>
            </a:fld>
            <a:endParaRPr lang="en-US"/>
          </a:p>
        </p:txBody>
      </p:sp>
    </p:spTree>
    <p:extLst>
      <p:ext uri="{BB962C8B-B14F-4D97-AF65-F5344CB8AC3E}">
        <p14:creationId xmlns:p14="http://schemas.microsoft.com/office/powerpoint/2010/main" val="1701951229"/>
      </p:ext>
    </p:extLst>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E26D650F-B9AF-4D56-84BA-40A1B08706C5}" type="datetimeFigureOut">
              <a:rPr lang="en-US"/>
              <a:pPr>
                <a:defRPr/>
              </a:pPr>
              <a:t>5/7/2014</a:t>
            </a:fld>
            <a:endParaRPr lang="en-US"/>
          </a:p>
        </p:txBody>
      </p:sp>
      <p:sp>
        <p:nvSpPr>
          <p:cNvPr id="6" name="Footer Placeholder 5"/>
          <p:cNvSpPr>
            <a:spLocks noGrp="1"/>
          </p:cNvSpPr>
          <p:nvPr>
            <p:ph type="ftr" sz="quarter" idx="11"/>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CF90B6AA-C464-4462-965E-383AB0C3CC57}" type="slidenum">
              <a:rPr lang="en-US"/>
              <a:pPr>
                <a:defRPr/>
              </a:pPr>
              <a:t>‹#›</a:t>
            </a:fld>
            <a:endParaRPr lang="en-US"/>
          </a:p>
        </p:txBody>
      </p:sp>
    </p:spTree>
    <p:extLst>
      <p:ext uri="{BB962C8B-B14F-4D97-AF65-F5344CB8AC3E}">
        <p14:creationId xmlns:p14="http://schemas.microsoft.com/office/powerpoint/2010/main" val="2322876700"/>
      </p:ext>
    </p:extLst>
  </p:cSld>
  <p:clrMapOvr>
    <a:masterClrMapping/>
  </p:clrMapOvr>
  <p:transition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645FBA45-C810-4B65-AB84-9C6A469BA51E}" type="datetimeFigureOut">
              <a:rPr lang="en-US"/>
              <a:pPr>
                <a:defRPr/>
              </a:pPr>
              <a:t>5/7/2014</a:t>
            </a:fld>
            <a:endParaRPr lang="en-US"/>
          </a:p>
        </p:txBody>
      </p:sp>
      <p:sp>
        <p:nvSpPr>
          <p:cNvPr id="6" name="Footer Placeholder 5"/>
          <p:cNvSpPr>
            <a:spLocks noGrp="1"/>
          </p:cNvSpPr>
          <p:nvPr>
            <p:ph type="ftr" sz="quarter" idx="11"/>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07AED011-DE2A-489E-AA2B-A22FE72628D8}" type="slidenum">
              <a:rPr lang="en-US"/>
              <a:pPr>
                <a:defRPr/>
              </a:pPr>
              <a:t>‹#›</a:t>
            </a:fld>
            <a:endParaRPr lang="en-US"/>
          </a:p>
        </p:txBody>
      </p:sp>
    </p:spTree>
    <p:extLst>
      <p:ext uri="{BB962C8B-B14F-4D97-AF65-F5344CB8AC3E}">
        <p14:creationId xmlns:p14="http://schemas.microsoft.com/office/powerpoint/2010/main" val="4172698070"/>
      </p:ext>
    </p:extLst>
  </p:cSld>
  <p:clrMapOvr>
    <a:masterClrMapping/>
  </p:clrMapOvr>
  <p:transition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59A869EA-BBE5-4D3E-A187-E58CE898A816}" type="datetimeFigureOut">
              <a:rPr lang="en-US"/>
              <a:pPr>
                <a:defRPr/>
              </a:pPr>
              <a:t>5/7/2014</a:t>
            </a:fld>
            <a:endParaRPr lang="en-US"/>
          </a:p>
        </p:txBody>
      </p:sp>
      <p:sp>
        <p:nvSpPr>
          <p:cNvPr id="5" name="Footer Placeholder 4"/>
          <p:cNvSpPr>
            <a:spLocks noGrp="1"/>
          </p:cNvSpPr>
          <p:nvPr>
            <p:ph type="ftr" sz="quarter" idx="11"/>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D0ADB603-B32A-4EC6-8630-35D2BC55FB3D}" type="slidenum">
              <a:rPr lang="en-US"/>
              <a:pPr>
                <a:defRPr/>
              </a:pPr>
              <a:t>‹#›</a:t>
            </a:fld>
            <a:endParaRPr lang="en-US"/>
          </a:p>
        </p:txBody>
      </p:sp>
    </p:spTree>
    <p:extLst>
      <p:ext uri="{BB962C8B-B14F-4D97-AF65-F5344CB8AC3E}">
        <p14:creationId xmlns:p14="http://schemas.microsoft.com/office/powerpoint/2010/main" val="1342201981"/>
      </p:ext>
    </p:extLst>
  </p:cSld>
  <p:clrMapOvr>
    <a:masterClrMapping/>
  </p:clrMapOvr>
  <p:transition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90A8EFA7-3244-4490-A1B3-ADF018545249}" type="datetimeFigureOut">
              <a:rPr lang="en-US"/>
              <a:pPr>
                <a:defRPr/>
              </a:pPr>
              <a:t>5/7/2014</a:t>
            </a:fld>
            <a:endParaRPr lang="en-US"/>
          </a:p>
        </p:txBody>
      </p:sp>
      <p:sp>
        <p:nvSpPr>
          <p:cNvPr id="5" name="Footer Placeholder 4"/>
          <p:cNvSpPr>
            <a:spLocks noGrp="1"/>
          </p:cNvSpPr>
          <p:nvPr>
            <p:ph type="ftr" sz="quarter" idx="11"/>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lnSpc>
                <a:spcPct val="85000"/>
              </a:lnSpc>
              <a:spcBef>
                <a:spcPct val="0"/>
              </a:spcBef>
              <a:spcAft>
                <a:spcPct val="0"/>
              </a:spcAft>
              <a:defRPr>
                <a:latin typeface="Arial" pitchFamily="34" charset="0"/>
                <a:ea typeface="ヒラギノ角ゴ Pro W3" charset="-128"/>
              </a:defRPr>
            </a:lvl1pPr>
          </a:lstStyle>
          <a:p>
            <a:pPr>
              <a:defRPr/>
            </a:pPr>
            <a:fld id="{70BDF303-9F43-4105-8629-54708EC0B458}" type="slidenum">
              <a:rPr lang="en-US"/>
              <a:pPr>
                <a:defRPr/>
              </a:pPr>
              <a:t>‹#›</a:t>
            </a:fld>
            <a:endParaRPr lang="en-US"/>
          </a:p>
        </p:txBody>
      </p:sp>
    </p:spTree>
    <p:extLst>
      <p:ext uri="{BB962C8B-B14F-4D97-AF65-F5344CB8AC3E}">
        <p14:creationId xmlns:p14="http://schemas.microsoft.com/office/powerpoint/2010/main" val="3477647077"/>
      </p:ext>
    </p:extLst>
  </p:cSld>
  <p:clrMapOvr>
    <a:masterClrMapping/>
  </p:clrMapOvr>
  <p:transition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385819"/>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C9CDCFF4-D8AA-480F-BA3F-C26AE8042B35}"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003122"/>
      </p:ext>
    </p:extLst>
  </p:cSld>
  <p:clrMapOvr>
    <a:masterClrMapping/>
  </p:clrMapOvr>
  <p:transition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778501"/>
      </p:ext>
    </p:extLst>
  </p:cSld>
  <p:clrMapOvr>
    <a:masterClrMapping/>
  </p:clrMapOvr>
  <p:transition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443794"/>
      </p:ext>
    </p:extLst>
  </p:cSld>
  <p:clrMapOvr>
    <a:masterClrMapping/>
  </p:clrMapOvr>
  <p:transition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932223"/>
      </p:ext>
    </p:extLst>
  </p:cSld>
  <p:clrMapOvr>
    <a:masterClrMapping/>
  </p:clrMapOvr>
  <p:transition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886315"/>
      </p:ext>
    </p:extLst>
  </p:cSld>
  <p:clrMapOvr>
    <a:masterClrMapping/>
  </p:clrMapOvr>
  <p:transition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900405"/>
      </p:ext>
    </p:extLst>
  </p:cSld>
  <p:clrMapOvr>
    <a:masterClrMapping/>
  </p:clrMapOvr>
  <p:transition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827112"/>
      </p:ext>
    </p:extLst>
  </p:cSld>
  <p:clrMapOvr>
    <a:masterClrMapping/>
  </p:clrMapOvr>
  <p:transition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157462"/>
      </p:ext>
    </p:extLst>
  </p:cSld>
  <p:clrMapOvr>
    <a:masterClrMapping/>
  </p:clrMapOvr>
  <p:transition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188313"/>
      </p:ext>
    </p:extLst>
  </p:cSld>
  <p:clrMapOvr>
    <a:masterClrMapping/>
  </p:clrMapOvr>
  <p:transition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906619"/>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AE2B8347-E83F-4BF2-9673-FF440422EB04}" type="slidenum">
              <a:rPr lang="en-US"/>
              <a:pPr>
                <a:defRPr/>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598445"/>
      </p:ext>
    </p:extLst>
  </p:cSld>
  <p:clrMapOvr>
    <a:masterClrMapping/>
  </p:clrMapOvr>
  <p:transition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406770"/>
      </p:ext>
    </p:extLst>
  </p:cSld>
  <p:clrMapOvr>
    <a:masterClrMapping/>
  </p:clrMapOvr>
  <p:transition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278009"/>
      </p:ext>
    </p:extLst>
  </p:cSld>
  <p:clrMapOvr>
    <a:masterClrMapping/>
  </p:clrMapOvr>
  <p:transition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688250"/>
      </p:ext>
    </p:extLst>
  </p:cSld>
  <p:clrMapOvr>
    <a:masterClrMapping/>
  </p:clrMapOvr>
  <p:transition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648196"/>
      </p:ext>
    </p:extLst>
  </p:cSld>
  <p:clrMapOvr>
    <a:masterClrMapping/>
  </p:clrMapOvr>
  <p:transition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820015"/>
      </p:ext>
    </p:extLst>
  </p:cSld>
  <p:clrMapOvr>
    <a:masterClrMapping/>
  </p:clrMapOvr>
  <p:transition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087909"/>
      </p:ext>
    </p:extLst>
  </p:cSld>
  <p:clrMapOvr>
    <a:masterClrMapping/>
  </p:clrMapOvr>
  <p:transition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44403"/>
      </p:ext>
    </p:extLst>
  </p:cSld>
  <p:clrMapOvr>
    <a:masterClrMapping/>
  </p:clrMapOvr>
  <p:transition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173881"/>
      </p:ext>
    </p:extLst>
  </p:cSld>
  <p:clrMapOvr>
    <a:masterClrMapping/>
  </p:clrMapOvr>
  <p:transition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42517"/>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1B9CD6EB-E22F-484D-84CB-813EB7456D92}" type="slidenum">
              <a:rPr lang="en-US"/>
              <a:pPr>
                <a:defRPr/>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44DC2-8778-4833-BFA6-5C1D4645FA86}" type="datetimeFigureOut">
              <a:rPr lang="en-US" smtClean="0">
                <a:solidFill>
                  <a:prstClr val="black">
                    <a:tint val="75000"/>
                  </a:prstClr>
                </a:solidFill>
              </a:rPr>
              <a:pPr/>
              <a:t>5/7/2014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0E00AD-0AE7-456A-A10B-90530EF64B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833234"/>
      </p:ext>
    </p:extLst>
  </p:cSld>
  <p:clrMapOvr>
    <a:masterClrMapping/>
  </p:clrMapOvr>
  <p:transition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56738" name="Picture 2" descr="slide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006" t="978" b="905"/>
          <a:stretch>
            <a:fillRect/>
          </a:stretch>
        </p:blipFill>
        <p:spPr bwMode="auto">
          <a:xfrm>
            <a:off x="0" y="0"/>
            <a:ext cx="1271588" cy="4994275"/>
          </a:xfrm>
          <a:prstGeom prst="rect">
            <a:avLst/>
          </a:prstGeom>
          <a:noFill/>
          <a:extLst>
            <a:ext uri="{909E8E84-426E-40DD-AFC4-6F175D3DCCD1}">
              <a14:hiddenFill xmlns:a14="http://schemas.microsoft.com/office/drawing/2010/main">
                <a:solidFill>
                  <a:srgbClr val="FFFFFF"/>
                </a:solidFill>
              </a14:hiddenFill>
            </a:ext>
          </a:extLst>
        </p:spPr>
      </p:pic>
      <p:sp>
        <p:nvSpPr>
          <p:cNvPr id="756739" name="Rectangle 3"/>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756740" name="Rectangle 4"/>
          <p:cNvSpPr>
            <a:spLocks noGrp="1" noChangeArrowheads="1"/>
          </p:cNvSpPr>
          <p:nvPr>
            <p:ph type="subTitle" idx="1"/>
          </p:nvPr>
        </p:nvSpPr>
        <p:spPr>
          <a:xfrm>
            <a:off x="1371600" y="3886200"/>
            <a:ext cx="6400800" cy="1752600"/>
          </a:xfrm>
        </p:spPr>
        <p:txBody>
          <a:bodyPr/>
          <a:lstStyle>
            <a:lvl1pPr marL="0" indent="0" algn="ctr">
              <a:buFont typeface="Zapf Dingbats" charset="2"/>
              <a:buNone/>
              <a:defRPr/>
            </a:lvl1pPr>
          </a:lstStyle>
          <a:p>
            <a:pPr lvl="0"/>
            <a:r>
              <a:rPr lang="en-US" altLang="en-US" noProof="0" smtClean="0"/>
              <a:t>Click to edit Master subtitle style</a:t>
            </a:r>
          </a:p>
        </p:txBody>
      </p:sp>
      <p:sp>
        <p:nvSpPr>
          <p:cNvPr id="756741" name="Rectangle 5"/>
          <p:cNvSpPr>
            <a:spLocks noGrp="1" noChangeArrowheads="1"/>
          </p:cNvSpPr>
          <p:nvPr>
            <p:ph type="sldNum" sz="quarter" idx="4"/>
          </p:nvPr>
        </p:nvSpPr>
        <p:spPr>
          <a:xfrm>
            <a:off x="6553200" y="6248400"/>
            <a:ext cx="1905000" cy="457200"/>
          </a:xfrm>
        </p:spPr>
        <p:txBody>
          <a:bodyPr/>
          <a:lstStyle>
            <a:lvl1pPr>
              <a:defRPr/>
            </a:lvl1pPr>
          </a:lstStyle>
          <a:p>
            <a:fld id="{727F9A53-6EAF-4E8E-AB2A-A8817241C2AD}" type="slidenum">
              <a:rPr lang="en-US" altLang="en-US">
                <a:solidFill>
                  <a:srgbClr val="000000"/>
                </a:solidFill>
              </a:rPr>
              <a:pPr/>
              <a:t>‹#›</a:t>
            </a:fld>
            <a:endParaRPr lang="en-US" altLang="en-US">
              <a:solidFill>
                <a:srgbClr val="000000"/>
              </a:solidFill>
            </a:endParaRPr>
          </a:p>
        </p:txBody>
      </p:sp>
      <p:pic>
        <p:nvPicPr>
          <p:cNvPr id="756742" name="Picture 6" descr="meatbal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61363" y="111125"/>
            <a:ext cx="635000" cy="52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1164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09BE17E-3C9C-484C-ADB3-258118517B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3681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B676C7-1C2C-4586-9AF4-517F228E30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6735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9488" y="1047750"/>
            <a:ext cx="3967162" cy="5502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9050" y="1047750"/>
            <a:ext cx="3968750" cy="5502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1A51B5F-8CBF-442E-9756-16843C3A34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6961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E99B7EC-74D9-44F4-BB8A-D5A9CC4535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31589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73C2CB1-7152-4676-A0BD-8E1CC5A998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91449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9114FBE-0530-4E7B-B414-3944AD6CA6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00732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1AA580E-4025-4C40-9545-A0A9B929C4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09704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A5DE78-1FE9-4529-B17F-B5AD9C236E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046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2.pn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2.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image" Target="../media/image2.png"/><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2.pn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4.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5.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7.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800">
              <a:solidFill>
                <a:srgbClr val="000000"/>
              </a:solidFill>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923FED44-BF20-4D81-8B0E-61A7D8C1A645}" type="slidenum">
              <a:rPr lang="en-US"/>
              <a:pPr eaLnBrk="1" hangingPunct="1">
                <a:defRPr/>
              </a:pPr>
              <a:t>‹#›</a:t>
            </a:fld>
            <a:endParaRPr lang="en-US"/>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pic>
        <p:nvPicPr>
          <p:cNvPr id="1030" name="Picture 202"/>
          <p:cNvPicPr>
            <a:picLocks noChangeAspect="1" noChangeArrowheads="1"/>
          </p:cNvPicPr>
          <p:nvPr userDrawn="1"/>
        </p:nvPicPr>
        <p:blipFill>
          <a:blip r:embed="rId15" cstate="screen"/>
          <a:srcRect/>
          <a:stretch>
            <a:fillRect/>
          </a:stretch>
        </p:blipFill>
        <p:spPr bwMode="auto">
          <a:xfrm>
            <a:off x="8289925" y="98425"/>
            <a:ext cx="774700" cy="639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846138"/>
            <a:ext cx="9144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9" tIns="45714" rIns="91429"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800" smtClean="0">
              <a:solidFill>
                <a:srgbClr val="000000"/>
              </a:solidFill>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48C37852-BD3F-4EB3-A01E-6DD408D2225F}" type="slidenum">
              <a:rPr lang="en-US"/>
              <a:pPr eaLnBrk="1" hangingPunct="1">
                <a:defRPr/>
              </a:pPr>
              <a:t>‹#›</a:t>
            </a:fld>
            <a:endParaRPr lang="en-US"/>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eaLnBrk="1" hangingPunct="1">
              <a:defRPr/>
            </a:pPr>
            <a:endParaRPr lang="en-US" sz="1800">
              <a:solidFill>
                <a:srgbClr val="FFFFFF"/>
              </a:solidFill>
            </a:endParaRPr>
          </a:p>
        </p:txBody>
      </p:sp>
      <p:pic>
        <p:nvPicPr>
          <p:cNvPr id="3078" name="Picture 20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89925" y="98425"/>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716115"/>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p:titleStyle>
    <p:bodyStyle>
      <a:lvl1pPr marL="280988" indent="-280988" algn="l" rtl="0" eaLnBrk="0" fontAlgn="base" hangingPunct="0">
        <a:spcBef>
          <a:spcPct val="30000"/>
        </a:spcBef>
        <a:spcAft>
          <a:spcPct val="0"/>
        </a:spcAft>
        <a:buChar char="•"/>
        <a:defRPr sz="2000">
          <a:solidFill>
            <a:schemeClr val="tx1"/>
          </a:solidFill>
          <a:latin typeface="+mn-lt"/>
          <a:ea typeface="+mn-ea"/>
          <a:cs typeface="+mn-cs"/>
        </a:defRPr>
      </a:lvl1pPr>
      <a:lvl2pPr marL="635000" indent="-238125" algn="l" rtl="0" eaLnBrk="0" fontAlgn="base" hangingPunct="0">
        <a:spcBef>
          <a:spcPct val="30000"/>
        </a:spcBef>
        <a:spcAft>
          <a:spcPct val="0"/>
        </a:spcAft>
        <a:buFont typeface="Times" pitchFamily="18" charset="0"/>
        <a:buChar char="–"/>
        <a:defRPr sz="2000">
          <a:solidFill>
            <a:schemeClr val="tx1"/>
          </a:solidFill>
          <a:latin typeface="+mn-lt"/>
        </a:defRPr>
      </a:lvl2pPr>
      <a:lvl3pPr marL="915988" indent="-165100" algn="l" rtl="0" eaLnBrk="0" fontAlgn="base" hangingPunct="0">
        <a:spcBef>
          <a:spcPct val="30000"/>
        </a:spcBef>
        <a:spcAft>
          <a:spcPct val="0"/>
        </a:spcAft>
        <a:buChar char="•"/>
        <a:defRPr sz="2000">
          <a:solidFill>
            <a:schemeClr val="tx1"/>
          </a:solidFill>
          <a:latin typeface="+mn-lt"/>
        </a:defRPr>
      </a:lvl3pPr>
      <a:lvl4pPr marL="1254125" indent="-222250" algn="l" rtl="0" eaLnBrk="0" fontAlgn="base" hangingPunct="0">
        <a:spcBef>
          <a:spcPct val="30000"/>
        </a:spcBef>
        <a:spcAft>
          <a:spcPct val="0"/>
        </a:spcAft>
        <a:buChar char="–"/>
        <a:defRPr sz="2000">
          <a:solidFill>
            <a:schemeClr val="tx1"/>
          </a:solidFill>
          <a:latin typeface="+mn-lt"/>
        </a:defRPr>
      </a:lvl4pPr>
      <a:lvl5pPr marL="1592263" indent="-222250" algn="l" rtl="0" eaLnBrk="0" fontAlgn="base" hangingPunct="0">
        <a:spcBef>
          <a:spcPct val="30000"/>
        </a:spcBef>
        <a:spcAft>
          <a:spcPct val="0"/>
        </a:spcAft>
        <a:buChar char="»"/>
        <a:defRPr sz="2000">
          <a:solidFill>
            <a:schemeClr val="tx1"/>
          </a:solidFill>
          <a:latin typeface="+mn-lt"/>
        </a:defRPr>
      </a:lvl5pPr>
      <a:lvl6pPr marL="2050810" indent="-223812" algn="l" rtl="0" fontAlgn="base">
        <a:spcBef>
          <a:spcPct val="30000"/>
        </a:spcBef>
        <a:spcAft>
          <a:spcPct val="0"/>
        </a:spcAft>
        <a:buChar char="»"/>
        <a:defRPr sz="2000">
          <a:solidFill>
            <a:schemeClr val="tx1"/>
          </a:solidFill>
          <a:latin typeface="+mn-lt"/>
        </a:defRPr>
      </a:lvl6pPr>
      <a:lvl7pPr marL="2507957" indent="-223812" algn="l" rtl="0" fontAlgn="base">
        <a:spcBef>
          <a:spcPct val="30000"/>
        </a:spcBef>
        <a:spcAft>
          <a:spcPct val="0"/>
        </a:spcAft>
        <a:buChar char="»"/>
        <a:defRPr sz="2000">
          <a:solidFill>
            <a:schemeClr val="tx1"/>
          </a:solidFill>
          <a:latin typeface="+mn-lt"/>
        </a:defRPr>
      </a:lvl7pPr>
      <a:lvl8pPr marL="2965103" indent="-223812" algn="l" rtl="0" fontAlgn="base">
        <a:spcBef>
          <a:spcPct val="30000"/>
        </a:spcBef>
        <a:spcAft>
          <a:spcPct val="0"/>
        </a:spcAft>
        <a:buChar char="»"/>
        <a:defRPr sz="2000">
          <a:solidFill>
            <a:schemeClr val="tx1"/>
          </a:solidFill>
          <a:latin typeface="+mn-lt"/>
        </a:defRPr>
      </a:lvl8pPr>
      <a:lvl9pPr marL="3422250" indent="-223812"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846138"/>
            <a:ext cx="9144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800" smtClean="0">
              <a:solidFill>
                <a:srgbClr val="000000"/>
              </a:solidFill>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8438B2C0-4DD9-46E8-88F8-C13E4DBE7A6F}" type="slidenum">
              <a:rPr lang="en-US"/>
              <a:pPr eaLnBrk="1" hangingPunct="1">
                <a:defRPr/>
              </a:pPr>
              <a:t>‹#›</a:t>
            </a:fld>
            <a:endParaRPr lang="en-US"/>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pic>
        <p:nvPicPr>
          <p:cNvPr id="1030" name="Picture 20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89925" y="98425"/>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484503"/>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9" tIns="45714" rIns="91429"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800" smtClean="0">
              <a:solidFill>
                <a:srgbClr val="000000"/>
              </a:solidFill>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A2A4E315-A8CE-4033-A4FA-A996B1C3E0ED}" type="slidenum">
              <a:rPr lang="en-US"/>
              <a:pPr eaLnBrk="1" hangingPunct="1">
                <a:defRPr/>
              </a:pPr>
              <a:t>‹#›</a:t>
            </a:fld>
            <a:endParaRPr lang="en-US"/>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eaLnBrk="1" hangingPunct="1">
              <a:defRPr/>
            </a:pPr>
            <a:endParaRPr lang="en-US" sz="1800">
              <a:solidFill>
                <a:srgbClr val="FFFFFF"/>
              </a:solidFill>
            </a:endParaRPr>
          </a:p>
        </p:txBody>
      </p:sp>
      <p:pic>
        <p:nvPicPr>
          <p:cNvPr id="2054" name="Picture 202"/>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8289925" y="98426"/>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5126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p:titleStyle>
    <p:bodyStyle>
      <a:lvl1pPr marL="282542" indent="-282542" algn="l" rtl="0" eaLnBrk="0" fontAlgn="base" hangingPunct="0">
        <a:spcBef>
          <a:spcPct val="30000"/>
        </a:spcBef>
        <a:spcAft>
          <a:spcPct val="0"/>
        </a:spcAft>
        <a:buChar char="•"/>
        <a:defRPr sz="2000">
          <a:solidFill>
            <a:schemeClr val="tx1"/>
          </a:solidFill>
          <a:latin typeface="+mn-lt"/>
          <a:ea typeface="+mn-ea"/>
          <a:cs typeface="+mn-cs"/>
        </a:defRPr>
      </a:lvl1pPr>
      <a:lvl2pPr marL="636513" indent="-239685" algn="l" rtl="0" eaLnBrk="0" fontAlgn="base" hangingPunct="0">
        <a:spcBef>
          <a:spcPct val="30000"/>
        </a:spcBef>
        <a:spcAft>
          <a:spcPct val="0"/>
        </a:spcAft>
        <a:buFont typeface="Times" pitchFamily="18" charset="0"/>
        <a:buChar char="–"/>
        <a:defRPr sz="2000">
          <a:solidFill>
            <a:schemeClr val="tx1"/>
          </a:solidFill>
          <a:latin typeface="+mn-lt"/>
        </a:defRPr>
      </a:lvl2pPr>
      <a:lvl3pPr marL="917468" indent="-166669" algn="l" rtl="0" eaLnBrk="0" fontAlgn="base" hangingPunct="0">
        <a:spcBef>
          <a:spcPct val="30000"/>
        </a:spcBef>
        <a:spcAft>
          <a:spcPct val="0"/>
        </a:spcAft>
        <a:buChar char="•"/>
        <a:defRPr sz="2000">
          <a:solidFill>
            <a:schemeClr val="tx1"/>
          </a:solidFill>
          <a:latin typeface="+mn-lt"/>
        </a:defRPr>
      </a:lvl3pPr>
      <a:lvl4pPr marL="1255566" indent="-223812" algn="l" rtl="0" eaLnBrk="0" fontAlgn="base" hangingPunct="0">
        <a:spcBef>
          <a:spcPct val="30000"/>
        </a:spcBef>
        <a:spcAft>
          <a:spcPct val="0"/>
        </a:spcAft>
        <a:buChar char="–"/>
        <a:defRPr sz="2000">
          <a:solidFill>
            <a:schemeClr val="tx1"/>
          </a:solidFill>
          <a:latin typeface="+mn-lt"/>
        </a:defRPr>
      </a:lvl4pPr>
      <a:lvl5pPr marL="1593664" indent="-223812" algn="l" rtl="0" eaLnBrk="0" fontAlgn="base" hangingPunct="0">
        <a:spcBef>
          <a:spcPct val="30000"/>
        </a:spcBef>
        <a:spcAft>
          <a:spcPct val="0"/>
        </a:spcAft>
        <a:buChar char="»"/>
        <a:defRPr sz="2000">
          <a:solidFill>
            <a:schemeClr val="tx1"/>
          </a:solidFill>
          <a:latin typeface="+mn-lt"/>
        </a:defRPr>
      </a:lvl5pPr>
      <a:lvl6pPr marL="2050810" indent="-223812" algn="l" rtl="0" fontAlgn="base">
        <a:spcBef>
          <a:spcPct val="30000"/>
        </a:spcBef>
        <a:spcAft>
          <a:spcPct val="0"/>
        </a:spcAft>
        <a:buChar char="»"/>
        <a:defRPr sz="2000">
          <a:solidFill>
            <a:schemeClr val="tx1"/>
          </a:solidFill>
          <a:latin typeface="+mn-lt"/>
        </a:defRPr>
      </a:lvl6pPr>
      <a:lvl7pPr marL="2507957" indent="-223812" algn="l" rtl="0" fontAlgn="base">
        <a:spcBef>
          <a:spcPct val="30000"/>
        </a:spcBef>
        <a:spcAft>
          <a:spcPct val="0"/>
        </a:spcAft>
        <a:buChar char="»"/>
        <a:defRPr sz="2000">
          <a:solidFill>
            <a:schemeClr val="tx1"/>
          </a:solidFill>
          <a:latin typeface="+mn-lt"/>
        </a:defRPr>
      </a:lvl7pPr>
      <a:lvl8pPr marL="2965103" indent="-223812" algn="l" rtl="0" fontAlgn="base">
        <a:spcBef>
          <a:spcPct val="30000"/>
        </a:spcBef>
        <a:spcAft>
          <a:spcPct val="0"/>
        </a:spcAft>
        <a:buChar char="»"/>
        <a:defRPr sz="2000">
          <a:solidFill>
            <a:schemeClr val="tx1"/>
          </a:solidFill>
          <a:latin typeface="+mn-lt"/>
        </a:defRPr>
      </a:lvl8pPr>
      <a:lvl9pPr marL="3422250" indent="-223812"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lIns="91429" tIns="45714" rIns="91429" bIns="45714" anchor="ctr"/>
          <a:lstStyle/>
          <a:p>
            <a:pPr eaLnBrk="1" hangingPunct="1">
              <a:defRPr/>
            </a:pPr>
            <a:endParaRPr lang="en-US" sz="1800">
              <a:solidFill>
                <a:srgbClr val="000000"/>
              </a:solidFill>
              <a:latin typeface="Arial"/>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923FED44-BF20-4D81-8B0E-61A7D8C1A645}" type="slidenum">
              <a:rPr lang="en-US"/>
              <a:pPr eaLnBrk="1" hangingPunct="1">
                <a:defRPr/>
              </a:pPr>
              <a:t>‹#›</a:t>
            </a:fld>
            <a:endParaRPr lang="en-US"/>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eaLnBrk="1" hangingPunct="1">
              <a:defRPr/>
            </a:pPr>
            <a:endParaRPr lang="en-US" sz="1800">
              <a:solidFill>
                <a:srgbClr val="FFFFFF"/>
              </a:solidFill>
            </a:endParaRPr>
          </a:p>
        </p:txBody>
      </p:sp>
      <p:pic>
        <p:nvPicPr>
          <p:cNvPr id="1030" name="Picture 202"/>
          <p:cNvPicPr>
            <a:picLocks noChangeAspect="1" noChangeArrowheads="1"/>
          </p:cNvPicPr>
          <p:nvPr userDrawn="1"/>
        </p:nvPicPr>
        <p:blipFill>
          <a:blip r:embed="rId15" cstate="screen"/>
          <a:srcRect/>
          <a:stretch>
            <a:fillRect/>
          </a:stretch>
        </p:blipFill>
        <p:spPr bwMode="auto">
          <a:xfrm>
            <a:off x="8289925" y="98426"/>
            <a:ext cx="774700" cy="639763"/>
          </a:xfrm>
          <a:prstGeom prst="rect">
            <a:avLst/>
          </a:prstGeom>
          <a:noFill/>
          <a:ln w="9525">
            <a:noFill/>
            <a:miter lim="800000"/>
            <a:headEnd/>
            <a:tailEnd/>
          </a:ln>
        </p:spPr>
      </p:pic>
    </p:spTree>
    <p:extLst>
      <p:ext uri="{BB962C8B-B14F-4D97-AF65-F5344CB8AC3E}">
        <p14:creationId xmlns:p14="http://schemas.microsoft.com/office/powerpoint/2010/main" val="68173280"/>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p:titleStyle>
    <p:bodyStyle>
      <a:lvl1pPr marL="282542" indent="-282542" algn="l" rtl="0" eaLnBrk="0" fontAlgn="base" hangingPunct="0">
        <a:spcBef>
          <a:spcPct val="30000"/>
        </a:spcBef>
        <a:spcAft>
          <a:spcPct val="0"/>
        </a:spcAft>
        <a:buChar char="•"/>
        <a:defRPr sz="2000">
          <a:solidFill>
            <a:schemeClr val="tx1"/>
          </a:solidFill>
          <a:latin typeface="+mn-lt"/>
          <a:ea typeface="+mn-ea"/>
          <a:cs typeface="+mn-cs"/>
        </a:defRPr>
      </a:lvl1pPr>
      <a:lvl2pPr marL="636513" indent="-239685" algn="l" rtl="0" eaLnBrk="0" fontAlgn="base" hangingPunct="0">
        <a:spcBef>
          <a:spcPct val="30000"/>
        </a:spcBef>
        <a:spcAft>
          <a:spcPct val="0"/>
        </a:spcAft>
        <a:buFont typeface="Times" charset="0"/>
        <a:buChar char="–"/>
        <a:defRPr sz="2000">
          <a:solidFill>
            <a:schemeClr val="tx1"/>
          </a:solidFill>
          <a:latin typeface="+mn-lt"/>
        </a:defRPr>
      </a:lvl2pPr>
      <a:lvl3pPr marL="917468" indent="-166669" algn="l" rtl="0" eaLnBrk="0" fontAlgn="base" hangingPunct="0">
        <a:spcBef>
          <a:spcPct val="30000"/>
        </a:spcBef>
        <a:spcAft>
          <a:spcPct val="0"/>
        </a:spcAft>
        <a:buChar char="•"/>
        <a:defRPr sz="2000">
          <a:solidFill>
            <a:schemeClr val="tx1"/>
          </a:solidFill>
          <a:latin typeface="+mn-lt"/>
        </a:defRPr>
      </a:lvl3pPr>
      <a:lvl4pPr marL="1255566" indent="-223812" algn="l" rtl="0" eaLnBrk="0" fontAlgn="base" hangingPunct="0">
        <a:spcBef>
          <a:spcPct val="30000"/>
        </a:spcBef>
        <a:spcAft>
          <a:spcPct val="0"/>
        </a:spcAft>
        <a:buChar char="–"/>
        <a:defRPr sz="2000">
          <a:solidFill>
            <a:schemeClr val="tx1"/>
          </a:solidFill>
          <a:latin typeface="+mn-lt"/>
        </a:defRPr>
      </a:lvl4pPr>
      <a:lvl5pPr marL="1593664" indent="-223812" algn="l" rtl="0" eaLnBrk="0" fontAlgn="base" hangingPunct="0">
        <a:spcBef>
          <a:spcPct val="30000"/>
        </a:spcBef>
        <a:spcAft>
          <a:spcPct val="0"/>
        </a:spcAft>
        <a:buChar char="»"/>
        <a:defRPr sz="2000">
          <a:solidFill>
            <a:schemeClr val="tx1"/>
          </a:solidFill>
          <a:latin typeface="+mn-lt"/>
        </a:defRPr>
      </a:lvl5pPr>
      <a:lvl6pPr marL="2050810" indent="-223812" algn="l" rtl="0" fontAlgn="base">
        <a:spcBef>
          <a:spcPct val="30000"/>
        </a:spcBef>
        <a:spcAft>
          <a:spcPct val="0"/>
        </a:spcAft>
        <a:buChar char="»"/>
        <a:defRPr sz="2000">
          <a:solidFill>
            <a:schemeClr val="tx1"/>
          </a:solidFill>
          <a:latin typeface="+mn-lt"/>
        </a:defRPr>
      </a:lvl6pPr>
      <a:lvl7pPr marL="2507957" indent="-223812" algn="l" rtl="0" fontAlgn="base">
        <a:spcBef>
          <a:spcPct val="30000"/>
        </a:spcBef>
        <a:spcAft>
          <a:spcPct val="0"/>
        </a:spcAft>
        <a:buChar char="»"/>
        <a:defRPr sz="2000">
          <a:solidFill>
            <a:schemeClr val="tx1"/>
          </a:solidFill>
          <a:latin typeface="+mn-lt"/>
        </a:defRPr>
      </a:lvl7pPr>
      <a:lvl8pPr marL="2965103" indent="-223812" algn="l" rtl="0" fontAlgn="base">
        <a:spcBef>
          <a:spcPct val="30000"/>
        </a:spcBef>
        <a:spcAft>
          <a:spcPct val="0"/>
        </a:spcAft>
        <a:buChar char="»"/>
        <a:defRPr sz="2000">
          <a:solidFill>
            <a:schemeClr val="tx1"/>
          </a:solidFill>
          <a:latin typeface="+mn-lt"/>
        </a:defRPr>
      </a:lvl8pPr>
      <a:lvl9pPr marL="3422250" indent="-223812"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_edmc01.jpg"/>
          <p:cNvPicPr>
            <a:picLocks noChangeAspect="1"/>
          </p:cNvPicPr>
          <p:nvPr userDrawn="1"/>
        </p:nvPicPr>
        <p:blipFill>
          <a:blip r:embed="rId13" cstate="print">
            <a:duotone>
              <a:prstClr val="black"/>
              <a:schemeClr val="accent1">
                <a:tint val="45000"/>
                <a:satMod val="400000"/>
              </a:schemeClr>
            </a:duotone>
          </a:blip>
          <a:stretch>
            <a:fillRect/>
          </a:stretch>
        </p:blipFill>
        <p:spPr>
          <a:xfrm>
            <a:off x="0" y="-1"/>
            <a:ext cx="9144000" cy="1371601"/>
          </a:xfrm>
          <a:prstGeom prst="rect">
            <a:avLst/>
          </a:prstGeom>
        </p:spPr>
      </p:pic>
      <p:sp>
        <p:nvSpPr>
          <p:cNvPr id="1027"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eaLnBrk="1" hangingPunct="1">
              <a:defRPr/>
            </a:pPr>
            <a:fld id="{4FE94CB3-E847-486F-8A73-47BFA039860B}" type="slidenum">
              <a:rPr lang="en-US">
                <a:solidFill>
                  <a:prstClr val="black"/>
                </a:solidFill>
              </a:rPr>
              <a:pPr eaLnBrk="1" hangingPunct="1">
                <a:defRPr/>
              </a:pPr>
              <a:t>‹#›</a:t>
            </a:fld>
            <a:endParaRPr lang="en-US" dirty="0">
              <a:solidFill>
                <a:prstClr val="black"/>
              </a:solidFill>
            </a:endParaRPr>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eaLnBrk="1" hangingPunct="1">
              <a:defRPr/>
            </a:pPr>
            <a:r>
              <a:rPr lang="en-US" smtClean="0">
                <a:solidFill>
                  <a:prstClr val="black"/>
                </a:solidFill>
              </a:rPr>
              <a:t>6/16/2011</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rtl="0" eaLnBrk="0" fontAlgn="base" hangingPunct="0">
        <a:spcBef>
          <a:spcPct val="0"/>
        </a:spcBef>
        <a:spcAft>
          <a:spcPct val="0"/>
        </a:spcAft>
        <a:defRPr sz="3600" kern="12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Calibri" pitchFamily="34" charset="0"/>
        </a:defRPr>
      </a:lvl2pPr>
      <a:lvl3pPr algn="ctr" rtl="0" eaLnBrk="0" fontAlgn="base" hangingPunct="0">
        <a:spcBef>
          <a:spcPct val="0"/>
        </a:spcBef>
        <a:spcAft>
          <a:spcPct val="0"/>
        </a:spcAft>
        <a:defRPr sz="3600">
          <a:solidFill>
            <a:schemeClr val="bg1"/>
          </a:solidFill>
          <a:latin typeface="Calibri" pitchFamily="34" charset="0"/>
        </a:defRPr>
      </a:lvl3pPr>
      <a:lvl4pPr algn="ctr" rtl="0" eaLnBrk="0" fontAlgn="base" hangingPunct="0">
        <a:spcBef>
          <a:spcPct val="0"/>
        </a:spcBef>
        <a:spcAft>
          <a:spcPct val="0"/>
        </a:spcAft>
        <a:defRPr sz="3600">
          <a:solidFill>
            <a:schemeClr val="bg1"/>
          </a:solidFill>
          <a:latin typeface="Calibri" pitchFamily="34" charset="0"/>
        </a:defRPr>
      </a:lvl4pPr>
      <a:lvl5pPr algn="ctr" rtl="0" eaLnBrk="0" fontAlgn="base" hangingPunct="0">
        <a:spcBef>
          <a:spcPct val="0"/>
        </a:spcBef>
        <a:spcAft>
          <a:spcPct val="0"/>
        </a:spcAft>
        <a:defRPr sz="36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_edmc01.jpg"/>
          <p:cNvPicPr>
            <a:picLocks noChangeAspect="1"/>
          </p:cNvPicPr>
          <p:nvPr userDrawn="1"/>
        </p:nvPicPr>
        <p:blipFill>
          <a:blip r:embed="rId13" cstate="print">
            <a:duotone>
              <a:prstClr val="black"/>
              <a:schemeClr val="accent1">
                <a:tint val="45000"/>
                <a:satMod val="400000"/>
              </a:schemeClr>
            </a:duotone>
          </a:blip>
          <a:stretch>
            <a:fillRect/>
          </a:stretch>
        </p:blipFill>
        <p:spPr>
          <a:xfrm>
            <a:off x="0" y="-1"/>
            <a:ext cx="9144000" cy="1371601"/>
          </a:xfrm>
          <a:prstGeom prst="rect">
            <a:avLst/>
          </a:prstGeom>
        </p:spPr>
      </p:pic>
      <p:sp>
        <p:nvSpPr>
          <p:cNvPr id="1027"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eaLnBrk="1" hangingPunct="1">
              <a:defRPr/>
            </a:pPr>
            <a:fld id="{4FE94CB3-E847-486F-8A73-47BFA039860B}" type="slidenum">
              <a:rPr lang="en-US">
                <a:solidFill>
                  <a:prstClr val="black"/>
                </a:solidFill>
              </a:rPr>
              <a:pPr eaLnBrk="1" hangingPunct="1">
                <a:defRPr/>
              </a:pPr>
              <a:t>‹#›</a:t>
            </a:fld>
            <a:endParaRPr lang="en-US" dirty="0">
              <a:solidFill>
                <a:prstClr val="black"/>
              </a:solidFill>
            </a:endParaRPr>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eaLnBrk="1" hangingPunct="1">
              <a:defRPr/>
            </a:pPr>
            <a:r>
              <a:rPr lang="en-US" smtClean="0">
                <a:solidFill>
                  <a:prstClr val="black"/>
                </a:solidFill>
              </a:rPr>
              <a:t>6/16/2011</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rtl="0" eaLnBrk="0" fontAlgn="base" hangingPunct="0">
        <a:spcBef>
          <a:spcPct val="0"/>
        </a:spcBef>
        <a:spcAft>
          <a:spcPct val="0"/>
        </a:spcAft>
        <a:defRPr sz="3600" kern="12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Calibri" pitchFamily="34" charset="0"/>
        </a:defRPr>
      </a:lvl2pPr>
      <a:lvl3pPr algn="ctr" rtl="0" eaLnBrk="0" fontAlgn="base" hangingPunct="0">
        <a:spcBef>
          <a:spcPct val="0"/>
        </a:spcBef>
        <a:spcAft>
          <a:spcPct val="0"/>
        </a:spcAft>
        <a:defRPr sz="3600">
          <a:solidFill>
            <a:schemeClr val="bg1"/>
          </a:solidFill>
          <a:latin typeface="Calibri" pitchFamily="34" charset="0"/>
        </a:defRPr>
      </a:lvl3pPr>
      <a:lvl4pPr algn="ctr" rtl="0" eaLnBrk="0" fontAlgn="base" hangingPunct="0">
        <a:spcBef>
          <a:spcPct val="0"/>
        </a:spcBef>
        <a:spcAft>
          <a:spcPct val="0"/>
        </a:spcAft>
        <a:defRPr sz="3600">
          <a:solidFill>
            <a:schemeClr val="bg1"/>
          </a:solidFill>
          <a:latin typeface="Calibri" pitchFamily="34" charset="0"/>
        </a:defRPr>
      </a:lvl4pPr>
      <a:lvl5pPr algn="ctr" rtl="0" eaLnBrk="0" fontAlgn="base" hangingPunct="0">
        <a:spcBef>
          <a:spcPct val="0"/>
        </a:spcBef>
        <a:spcAft>
          <a:spcPct val="0"/>
        </a:spcAft>
        <a:defRPr sz="36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800">
              <a:solidFill>
                <a:srgbClr val="000000"/>
              </a:solidFill>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0B607941-3D76-4C9D-B8CE-212022800AAB}" type="slidenum">
              <a:rPr lang="en-US"/>
              <a:pPr eaLnBrk="1" hangingPunct="1">
                <a:defRPr/>
              </a:pPr>
              <a:t>‹#›</a:t>
            </a:fld>
            <a:endParaRPr lang="en-US"/>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pic>
        <p:nvPicPr>
          <p:cNvPr id="1030" name="Picture 202"/>
          <p:cNvPicPr>
            <a:picLocks noChangeAspect="1" noChangeArrowheads="1"/>
          </p:cNvPicPr>
          <p:nvPr userDrawn="1"/>
        </p:nvPicPr>
        <p:blipFill>
          <a:blip r:embed="rId15" cstate="screen"/>
          <a:srcRect/>
          <a:stretch>
            <a:fillRect/>
          </a:stretch>
        </p:blipFill>
        <p:spPr bwMode="auto">
          <a:xfrm>
            <a:off x="8289925" y="98425"/>
            <a:ext cx="774700" cy="639763"/>
          </a:xfrm>
          <a:prstGeom prst="rect">
            <a:avLst/>
          </a:prstGeom>
          <a:noFill/>
          <a:ln w="9525">
            <a:noFill/>
            <a:miter lim="800000"/>
            <a:headEnd/>
            <a:tailEnd/>
          </a:ln>
        </p:spPr>
      </p:pic>
    </p:spTree>
    <p:extLst>
      <p:ext uri="{BB962C8B-B14F-4D97-AF65-F5344CB8AC3E}">
        <p14:creationId xmlns:p14="http://schemas.microsoft.com/office/powerpoint/2010/main" val="897260970"/>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45DFECD-B361-4535-ABF6-D67DC425BE2B}" type="datetimeFigureOut">
              <a:rPr lang="en-US" smtClean="0">
                <a:solidFill>
                  <a:prstClr val="black">
                    <a:tint val="75000"/>
                  </a:prstClr>
                </a:solidFill>
                <a:latin typeface="Calibri"/>
              </a:rPr>
              <a:pPr eaLnBrk="1" fontAlgn="auto" hangingPunct="1">
                <a:spcBef>
                  <a:spcPts val="0"/>
                </a:spcBef>
                <a:spcAft>
                  <a:spcPts val="0"/>
                </a:spcAft>
              </a:pPr>
              <a:t>5/7/2014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5D9AE3C-8DC6-423C-B72C-BD9A06259954}"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20909749"/>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defRPr sz="1200">
                <a:solidFill>
                  <a:prstClr val="black">
                    <a:tint val="75000"/>
                  </a:prstClr>
                </a:solidFill>
                <a:latin typeface="Calibri"/>
                <a:ea typeface="+mn-ea"/>
              </a:defRPr>
            </a:lvl1pPr>
          </a:lstStyle>
          <a:p>
            <a:pPr eaLnBrk="1" hangingPunct="1">
              <a:defRPr/>
            </a:pPr>
            <a:fld id="{45D04E02-84BD-4C0D-964B-4705901C4AE5}" type="datetimeFigureOut">
              <a:rPr lang="en-US"/>
              <a:pPr eaLnBrk="1" hangingPunct="1">
                <a:defRPr/>
              </a:pPr>
              <a:t>5/7/2014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defRPr sz="1200">
                <a:solidFill>
                  <a:prstClr val="black">
                    <a:tint val="75000"/>
                  </a:prstClr>
                </a:solidFill>
                <a:latin typeface="Calibri"/>
                <a:ea typeface="+mn-ea"/>
              </a:defRPr>
            </a:lvl1pPr>
          </a:lstStyle>
          <a:p>
            <a:pPr eaLnBrk="1" hangingPunct="1">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defRPr sz="1200">
                <a:solidFill>
                  <a:prstClr val="black">
                    <a:tint val="75000"/>
                  </a:prstClr>
                </a:solidFill>
                <a:latin typeface="Calibri"/>
                <a:ea typeface="+mn-ea"/>
              </a:defRPr>
            </a:lvl1pPr>
          </a:lstStyle>
          <a:p>
            <a:pPr eaLnBrk="1" hangingPunct="1">
              <a:defRPr/>
            </a:pPr>
            <a:fld id="{77B1979C-317D-4E97-8685-41B4015F138E}" type="slidenum">
              <a:rPr lang="en-US"/>
              <a:pPr eaLnBrk="1" hangingPunct="1">
                <a:defRPr/>
              </a:pPr>
              <a:t>‹#›</a:t>
            </a:fld>
            <a:endParaRPr lang="en-US"/>
          </a:p>
        </p:txBody>
      </p:sp>
    </p:spTree>
    <p:extLst>
      <p:ext uri="{BB962C8B-B14F-4D97-AF65-F5344CB8AC3E}">
        <p14:creationId xmlns:p14="http://schemas.microsoft.com/office/powerpoint/2010/main" val="418679995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ransition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9"/>
          <p:cNvGrpSpPr/>
          <p:nvPr userDrawn="1"/>
        </p:nvGrpSpPr>
        <p:grpSpPr>
          <a:xfrm>
            <a:off x="0" y="0"/>
            <a:ext cx="9144000" cy="6857999"/>
            <a:chOff x="0" y="0"/>
            <a:chExt cx="9144000" cy="6857999"/>
          </a:xfrm>
        </p:grpSpPr>
        <p:sp>
          <p:nvSpPr>
            <p:cNvPr id="11" name="Rectangle 10"/>
            <p:cNvSpPr/>
            <p:nvPr/>
          </p:nvSpPr>
          <p:spPr>
            <a:xfrm>
              <a:off x="0" y="0"/>
              <a:ext cx="914400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pic>
          <p:nvPicPr>
            <p:cNvPr id="12" name="Picture 11" descr="index2"/>
            <p:cNvPicPr>
              <a:picLocks noChangeAspect="1" noChangeArrowheads="1"/>
            </p:cNvPicPr>
            <p:nvPr/>
          </p:nvPicPr>
          <p:blipFill>
            <a:blip r:embed="rId13" cstate="print"/>
            <a:srcRect t="11637" r="17" b="1689"/>
            <a:stretch>
              <a:fillRect/>
            </a:stretch>
          </p:blipFill>
          <p:spPr bwMode="auto">
            <a:xfrm>
              <a:off x="0" y="238124"/>
              <a:ext cx="9144000" cy="6619875"/>
            </a:xfrm>
            <a:prstGeom prst="rect">
              <a:avLst/>
            </a:prstGeom>
            <a:noFill/>
            <a:ln w="9525">
              <a:noFill/>
              <a:miter lim="800000"/>
              <a:headEnd/>
              <a:tailEnd/>
            </a:ln>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7744DC2-8778-4833-BFA6-5C1D4645FA86}" type="datetimeFigureOut">
              <a:rPr lang="en-US" smtClean="0">
                <a:solidFill>
                  <a:prstClr val="black">
                    <a:tint val="75000"/>
                  </a:prstClr>
                </a:solidFill>
                <a:latin typeface="Calibri"/>
              </a:rPr>
              <a:pPr eaLnBrk="1" fontAlgn="auto" hangingPunct="1">
                <a:spcBef>
                  <a:spcPts val="0"/>
                </a:spcBef>
                <a:spcAft>
                  <a:spcPts val="0"/>
                </a:spcAft>
              </a:pPr>
              <a:t>5/7/2014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10E00AD-0AE7-456A-A10B-90530EF64BEE}"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0430196"/>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7744DC2-8778-4833-BFA6-5C1D4645FA86}" type="datetimeFigureOut">
              <a:rPr lang="en-US" smtClean="0">
                <a:solidFill>
                  <a:prstClr val="black">
                    <a:tint val="75000"/>
                  </a:prstClr>
                </a:solidFill>
                <a:latin typeface="Calibri"/>
              </a:rPr>
              <a:pPr eaLnBrk="1" fontAlgn="auto" hangingPunct="1">
                <a:spcBef>
                  <a:spcPts val="0"/>
                </a:spcBef>
                <a:spcAft>
                  <a:spcPts val="0"/>
                </a:spcAft>
              </a:pPr>
              <a:t>5/7/2014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10E00AD-0AE7-456A-A10B-90530EF64BEE}"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6787912"/>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slide banne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3006" t="978" b="905"/>
          <a:stretch>
            <a:fillRect/>
          </a:stretch>
        </p:blipFill>
        <p:spPr bwMode="auto">
          <a:xfrm>
            <a:off x="0" y="0"/>
            <a:ext cx="1271588" cy="49942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184275" y="165100"/>
            <a:ext cx="718026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79488" y="1047750"/>
            <a:ext cx="8088312" cy="55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8391525" y="6551613"/>
            <a:ext cx="48101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00"/>
            </a:lvl1pPr>
          </a:lstStyle>
          <a:p>
            <a:pPr eaLnBrk="1" hangingPunct="1"/>
            <a:fld id="{9C847288-B59E-4CE9-8F0B-70EB3DD3B096}" type="slidenum">
              <a:rPr lang="en-US" altLang="en-US" smtClean="0">
                <a:solidFill>
                  <a:srgbClr val="000000"/>
                </a:solidFill>
                <a:latin typeface="Arial" pitchFamily="34" charset="0"/>
              </a:rPr>
              <a:pPr eaLnBrk="1" hangingPunct="1"/>
              <a:t>‹#›</a:t>
            </a:fld>
            <a:endParaRPr lang="en-US" altLang="en-US" smtClean="0">
              <a:solidFill>
                <a:srgbClr val="000000"/>
              </a:solidFill>
              <a:latin typeface="Arial" pitchFamily="34" charset="0"/>
            </a:endParaRPr>
          </a:p>
        </p:txBody>
      </p:sp>
      <p:pic>
        <p:nvPicPr>
          <p:cNvPr id="1041" name="Picture 17" descr="meatball"/>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61363" y="111125"/>
            <a:ext cx="635000" cy="5254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ntitled-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00175" y="681038"/>
            <a:ext cx="7400925" cy="28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76983"/>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hf hdr="0" ftr="0" dt="0"/>
  <p:txStyles>
    <p:titleStyle>
      <a:lvl1pPr algn="ctr" rtl="0" fontAlgn="base">
        <a:spcBef>
          <a:spcPct val="0"/>
        </a:spcBef>
        <a:spcAft>
          <a:spcPct val="0"/>
        </a:spcAft>
        <a:defRPr sz="2600" b="1">
          <a:solidFill>
            <a:srgbClr val="0033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600" b="1">
          <a:solidFill>
            <a:srgbClr val="0033CC"/>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2600" b="1">
          <a:solidFill>
            <a:srgbClr val="0033CC"/>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2600" b="1">
          <a:solidFill>
            <a:srgbClr val="0033CC"/>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2600" b="1">
          <a:solidFill>
            <a:srgbClr val="0033CC"/>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2600" b="1">
          <a:solidFill>
            <a:srgbClr val="0033CC"/>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2600" b="1">
          <a:solidFill>
            <a:srgbClr val="0033CC"/>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2600" b="1">
          <a:solidFill>
            <a:srgbClr val="0033CC"/>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2600" b="1">
          <a:solidFill>
            <a:srgbClr val="0033CC"/>
          </a:solidFill>
          <a:effectLst>
            <a:outerShdw blurRad="38100" dist="38100" dir="2700000" algn="tl">
              <a:srgbClr val="C0C0C0"/>
            </a:outerShdw>
          </a:effectLst>
          <a:latin typeface="Arial" pitchFamily="34" charset="0"/>
        </a:defRPr>
      </a:lvl9pPr>
    </p:titleStyle>
    <p:bodyStyle>
      <a:lvl1pPr marL="231775" indent="-231775" algn="l" rtl="0" fontAlgn="base">
        <a:spcBef>
          <a:spcPct val="20000"/>
        </a:spcBef>
        <a:spcAft>
          <a:spcPct val="0"/>
        </a:spcAft>
        <a:buClr>
          <a:srgbClr val="950103"/>
        </a:buClr>
        <a:buSzPct val="75000"/>
        <a:buFont typeface="Zapf Dingbats" charset="2"/>
        <a:buChar char=""/>
        <a:defRPr sz="2000">
          <a:solidFill>
            <a:schemeClr val="tx1"/>
          </a:solidFill>
          <a:latin typeface="+mn-lt"/>
          <a:ea typeface="+mn-ea"/>
          <a:cs typeface="+mn-cs"/>
        </a:defRPr>
      </a:lvl1pPr>
      <a:lvl2pPr marL="630238" indent="-284163" algn="l" rtl="0" fontAlgn="base">
        <a:spcBef>
          <a:spcPct val="20000"/>
        </a:spcBef>
        <a:spcAft>
          <a:spcPct val="0"/>
        </a:spcAft>
        <a:buClr>
          <a:srgbClr val="270094"/>
        </a:buClr>
        <a:buSzPct val="75000"/>
        <a:buFont typeface="Zapf Dingbats" charset="2"/>
        <a:buChar char=""/>
        <a:defRPr i="1">
          <a:solidFill>
            <a:schemeClr val="tx1"/>
          </a:solidFill>
          <a:latin typeface="+mn-lt"/>
        </a:defRPr>
      </a:lvl2pPr>
      <a:lvl3pPr marL="973138" indent="-228600" algn="l" rtl="0" fontAlgn="base">
        <a:spcBef>
          <a:spcPct val="20000"/>
        </a:spcBef>
        <a:spcAft>
          <a:spcPct val="0"/>
        </a:spcAft>
        <a:buClr>
          <a:srgbClr val="359E11"/>
        </a:buClr>
        <a:buSzPct val="75000"/>
        <a:buFont typeface="Symbol" pitchFamily="18" charset="2"/>
        <a:buChar char=""/>
        <a:defRPr sz="1600">
          <a:solidFill>
            <a:schemeClr val="tx1"/>
          </a:solidFill>
          <a:latin typeface="+mn-lt"/>
        </a:defRPr>
      </a:lvl3pPr>
      <a:lvl4pPr marL="1371600" indent="-284163" algn="l" rtl="0" fontAlgn="base">
        <a:spcBef>
          <a:spcPct val="20000"/>
        </a:spcBef>
        <a:spcAft>
          <a:spcPct val="0"/>
        </a:spcAft>
        <a:buFont typeface="Wingdings" pitchFamily="2" charset="2"/>
        <a:buChar char="Ø"/>
        <a:defRPr sz="1400">
          <a:solidFill>
            <a:schemeClr val="tx1"/>
          </a:solidFill>
          <a:latin typeface="+mn-lt"/>
        </a:defRPr>
      </a:lvl4pPr>
      <a:lvl5pPr marL="1657350" indent="-171450" algn="l" rtl="0" fontAlgn="base">
        <a:spcBef>
          <a:spcPct val="20000"/>
        </a:spcBef>
        <a:spcAft>
          <a:spcPct val="0"/>
        </a:spcAft>
        <a:buFont typeface="Wingdings" pitchFamily="2" charset="2"/>
        <a:buChar char="Ø"/>
        <a:defRPr sz="1200">
          <a:solidFill>
            <a:schemeClr val="tx1"/>
          </a:solidFill>
          <a:latin typeface="+mn-lt"/>
        </a:defRPr>
      </a:lvl5pPr>
      <a:lvl6pPr marL="2114550" indent="-171450" algn="l" rtl="0" fontAlgn="base">
        <a:spcBef>
          <a:spcPct val="20000"/>
        </a:spcBef>
        <a:spcAft>
          <a:spcPct val="0"/>
        </a:spcAft>
        <a:buFont typeface="Wingdings" pitchFamily="2" charset="2"/>
        <a:buChar char="Ø"/>
        <a:defRPr sz="1200">
          <a:solidFill>
            <a:schemeClr val="tx1"/>
          </a:solidFill>
          <a:latin typeface="+mn-lt"/>
        </a:defRPr>
      </a:lvl6pPr>
      <a:lvl7pPr marL="2571750" indent="-171450" algn="l" rtl="0" fontAlgn="base">
        <a:spcBef>
          <a:spcPct val="20000"/>
        </a:spcBef>
        <a:spcAft>
          <a:spcPct val="0"/>
        </a:spcAft>
        <a:buFont typeface="Wingdings" pitchFamily="2" charset="2"/>
        <a:buChar char="Ø"/>
        <a:defRPr sz="1200">
          <a:solidFill>
            <a:schemeClr val="tx1"/>
          </a:solidFill>
          <a:latin typeface="+mn-lt"/>
        </a:defRPr>
      </a:lvl7pPr>
      <a:lvl8pPr marL="3028950" indent="-171450" algn="l" rtl="0" fontAlgn="base">
        <a:spcBef>
          <a:spcPct val="20000"/>
        </a:spcBef>
        <a:spcAft>
          <a:spcPct val="0"/>
        </a:spcAft>
        <a:buFont typeface="Wingdings" pitchFamily="2" charset="2"/>
        <a:buChar char="Ø"/>
        <a:defRPr sz="1200">
          <a:solidFill>
            <a:schemeClr val="tx1"/>
          </a:solidFill>
          <a:latin typeface="+mn-lt"/>
        </a:defRPr>
      </a:lvl8pPr>
      <a:lvl9pPr marL="3486150" indent="-171450" algn="l" rtl="0" fontAlgn="base">
        <a:spcBef>
          <a:spcPct val="20000"/>
        </a:spcBef>
        <a:spcAft>
          <a:spcPct val="0"/>
        </a:spcAft>
        <a:buFont typeface="Wingdings" pitchFamily="2" charset="2"/>
        <a:buChar char="Ø"/>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1.emf"/><Relationship Id="rId11" Type="http://schemas.openxmlformats.org/officeDocument/2006/relationships/image" Target="../media/image16.pn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hyperlink" Target="http://www.amazon.com/Straight-Man-Novel-Richard-Russo/product-reviews/0375701907/ref=cm_cr_dp_all_helpful?ie=UTF8&amp;showViewpoints=1&amp;sortBy=bySubmissionDateDescending" TargetMode="External"/><Relationship Id="rId2" Type="http://schemas.openxmlformats.org/officeDocument/2006/relationships/hyperlink" Target="https://lpdaac.usgs.gov/lpdaac/products/modis_products_table/land_cover/yearly_l3_global_1km2/mod12q1" TargetMode="Externa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jpe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jpeg"/><Relationship Id="rId12" Type="http://schemas.openxmlformats.org/officeDocument/2006/relationships/image" Target="../media/image44.png"/><Relationship Id="rId17" Type="http://schemas.openxmlformats.org/officeDocument/2006/relationships/image" Target="../media/image49.jpeg"/><Relationship Id="rId2" Type="http://schemas.openxmlformats.org/officeDocument/2006/relationships/notesSlide" Target="../notesSlides/notesSlide12.xml"/><Relationship Id="rId16" Type="http://schemas.openxmlformats.org/officeDocument/2006/relationships/image" Target="../media/image48.png"/><Relationship Id="rId20"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gif"/><Relationship Id="rId5" Type="http://schemas.openxmlformats.org/officeDocument/2006/relationships/image" Target="../media/image37.png"/><Relationship Id="rId15" Type="http://schemas.openxmlformats.org/officeDocument/2006/relationships/image" Target="../media/image47.jpeg"/><Relationship Id="rId23" Type="http://schemas.openxmlformats.org/officeDocument/2006/relationships/image" Target="../media/image55.pn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36.png"/><Relationship Id="rId9" Type="http://schemas.openxmlformats.org/officeDocument/2006/relationships/image" Target="../media/image41.jpeg"/><Relationship Id="rId14" Type="http://schemas.openxmlformats.org/officeDocument/2006/relationships/image" Target="../media/image46.gif"/><Relationship Id="rId22"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39.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2.xml"/><Relationship Id="rId5" Type="http://schemas.openxmlformats.org/officeDocument/2006/relationships/image" Target="../media/image21.png"/><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20.xml"/><Relationship Id="rId5" Type="http://schemas.openxmlformats.org/officeDocument/2006/relationships/image" Target="../media/image61.pn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20.xml"/><Relationship Id="rId5" Type="http://schemas.openxmlformats.org/officeDocument/2006/relationships/image" Target="../media/image61.pn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1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2.xml"/><Relationship Id="rId1" Type="http://schemas.openxmlformats.org/officeDocument/2006/relationships/vmlDrawing" Target="../drawings/vmlDrawing1.vml"/><Relationship Id="rId5" Type="http://schemas.openxmlformats.org/officeDocument/2006/relationships/image" Target="../media/image65.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4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5.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2.xml"/><Relationship Id="rId1" Type="http://schemas.openxmlformats.org/officeDocument/2006/relationships/vmlDrawing" Target="../drawings/vmlDrawing2.vml"/><Relationship Id="rId5" Type="http://schemas.openxmlformats.org/officeDocument/2006/relationships/image" Target="../media/image68.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331" r="1"/>
          <a:stretch/>
        </p:blipFill>
        <p:spPr bwMode="auto">
          <a:xfrm>
            <a:off x="1394071" y="4927069"/>
            <a:ext cx="998798"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l="59782" t="13992" r="20876"/>
          <a:stretch>
            <a:fillRect/>
          </a:stretch>
        </p:blipFill>
        <p:spPr bwMode="auto">
          <a:xfrm>
            <a:off x="2294314" y="4166021"/>
            <a:ext cx="979487" cy="1006475"/>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7164" b="20200"/>
          <a:stretch/>
        </p:blipFill>
        <p:spPr bwMode="auto">
          <a:xfrm>
            <a:off x="2941437" y="3262425"/>
            <a:ext cx="1009412"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6643" r="22004"/>
          <a:stretch/>
        </p:blipFill>
        <p:spPr bwMode="auto">
          <a:xfrm>
            <a:off x="630614" y="4050769"/>
            <a:ext cx="985653"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p:nvPr/>
        </p:nvCxnSpPr>
        <p:spPr>
          <a:xfrm>
            <a:off x="5336275" y="586070"/>
            <a:ext cx="3166280"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8060" y="586070"/>
            <a:ext cx="3166280"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Rectangle 5"/>
          <p:cNvSpPr>
            <a:spLocks noChangeArrowheads="1"/>
          </p:cNvSpPr>
          <p:nvPr/>
        </p:nvSpPr>
        <p:spPr bwMode="auto">
          <a:xfrm>
            <a:off x="4037865" y="2890085"/>
            <a:ext cx="5010600" cy="2616101"/>
          </a:xfrm>
          <a:prstGeom prst="rect">
            <a:avLst/>
          </a:prstGeom>
          <a:noFill/>
          <a:ln w="9525">
            <a:noFill/>
            <a:miter lim="800000"/>
            <a:headEnd/>
            <a:tailEnd/>
          </a:ln>
        </p:spPr>
        <p:txBody>
          <a:bodyPr wrap="square">
            <a:spAutoFit/>
          </a:bodyPr>
          <a:lstStyle/>
          <a:p>
            <a:pPr algn="ctr" eaLnBrk="1" hangingPunct="1"/>
            <a:r>
              <a:rPr lang="en-US" sz="4000" b="1" i="1" dirty="0" smtClean="0">
                <a:solidFill>
                  <a:srgbClr val="000066"/>
                </a:solidFill>
                <a:latin typeface="Candara" pitchFamily="34" charset="0"/>
              </a:rPr>
              <a:t>Earth Science Applications</a:t>
            </a:r>
          </a:p>
          <a:p>
            <a:pPr algn="ctr" eaLnBrk="1" hangingPunct="1"/>
            <a:endParaRPr lang="en-US" sz="2800" b="1" i="1" dirty="0">
              <a:solidFill>
                <a:srgbClr val="000066"/>
              </a:solidFill>
              <a:latin typeface="Candara" pitchFamily="34" charset="0"/>
            </a:endParaRPr>
          </a:p>
          <a:p>
            <a:pPr algn="ctr" eaLnBrk="1" hangingPunct="1"/>
            <a:r>
              <a:rPr lang="en-US" sz="2800" b="1" dirty="0" smtClean="0">
                <a:solidFill>
                  <a:srgbClr val="000066"/>
                </a:solidFill>
                <a:latin typeface="Candara" pitchFamily="34" charset="0"/>
              </a:rPr>
              <a:t>Lawrence Friedl, Director</a:t>
            </a:r>
          </a:p>
          <a:p>
            <a:pPr algn="ctr" eaLnBrk="1" hangingPunct="1"/>
            <a:r>
              <a:rPr lang="en-US" sz="2800" b="1" dirty="0" smtClean="0">
                <a:solidFill>
                  <a:srgbClr val="000066"/>
                </a:solidFill>
                <a:latin typeface="Candara" pitchFamily="34" charset="0"/>
              </a:rPr>
              <a:t>ESD Applied Sciences Program</a:t>
            </a:r>
            <a:endParaRPr lang="en-US" sz="4000" b="1" dirty="0" smtClean="0">
              <a:solidFill>
                <a:srgbClr val="000066"/>
              </a:solidFill>
              <a:latin typeface="Candara" pitchFamily="34" charset="0"/>
            </a:endParaRPr>
          </a:p>
        </p:txBody>
      </p:sp>
      <p:sp>
        <p:nvSpPr>
          <p:cNvPr id="9" name="TextBox 5"/>
          <p:cNvSpPr txBox="1">
            <a:spLocks noChangeArrowheads="1"/>
          </p:cNvSpPr>
          <p:nvPr/>
        </p:nvSpPr>
        <p:spPr bwMode="auto">
          <a:xfrm>
            <a:off x="4187994" y="1565301"/>
            <a:ext cx="4710343" cy="954107"/>
          </a:xfrm>
          <a:prstGeom prst="rect">
            <a:avLst/>
          </a:prstGeom>
          <a:noFill/>
          <a:ln w="9525">
            <a:noFill/>
            <a:miter lim="800000"/>
            <a:headEnd/>
            <a:tailEnd/>
          </a:ln>
        </p:spPr>
        <p:txBody>
          <a:bodyPr wrap="square">
            <a:spAutoFit/>
          </a:bodyPr>
          <a:lstStyle/>
          <a:p>
            <a:pPr algn="ctr" eaLnBrk="1" hangingPunct="1"/>
            <a:r>
              <a:rPr lang="en-US" sz="2800" b="1" dirty="0" smtClean="0">
                <a:solidFill>
                  <a:srgbClr val="000066"/>
                </a:solidFill>
                <a:latin typeface="Candara" pitchFamily="34" charset="0"/>
              </a:rPr>
              <a:t>Science Mission Directorate</a:t>
            </a:r>
          </a:p>
          <a:p>
            <a:pPr algn="ctr" eaLnBrk="1" hangingPunct="1"/>
            <a:r>
              <a:rPr lang="en-US" sz="2800" b="1" dirty="0" smtClean="0">
                <a:solidFill>
                  <a:srgbClr val="000066"/>
                </a:solidFill>
                <a:latin typeface="Candara" pitchFamily="34" charset="0"/>
              </a:rPr>
              <a:t>Earth Science Division</a:t>
            </a:r>
            <a:endParaRPr lang="en-US" sz="1200" b="1" dirty="0" smtClean="0">
              <a:solidFill>
                <a:srgbClr val="000066"/>
              </a:solidFill>
              <a:latin typeface="Candara" pitchFamily="34" charset="0"/>
              <a:cs typeface="Arial" pitchFamily="34" charset="0"/>
            </a:endParaRPr>
          </a:p>
        </p:txBody>
      </p:sp>
      <p:pic>
        <p:nvPicPr>
          <p:cNvPr id="10" name="Picture 25" descr="Harvesting Cor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026" y="2270546"/>
            <a:ext cx="995363" cy="1006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4" descr="Hurricane Andrew person walk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1147" y="-16264"/>
            <a:ext cx="966787" cy="1006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589" y="3145259"/>
            <a:ext cx="998537" cy="1006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l="29280" r="40302" b="5110"/>
          <a:stretch>
            <a:fillRect/>
          </a:stretch>
        </p:blipFill>
        <p:spPr bwMode="auto">
          <a:xfrm>
            <a:off x="2034889" y="2582358"/>
            <a:ext cx="971550" cy="1006475"/>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11">
            <a:extLst>
              <a:ext uri="{28A0092B-C50C-407E-A947-70E740481C1C}">
                <a14:useLocalDpi xmlns:a14="http://schemas.microsoft.com/office/drawing/2010/main" val="0"/>
              </a:ext>
            </a:extLst>
          </a:blip>
          <a:srcRect l="45935" r="31796"/>
          <a:stretch>
            <a:fillRect/>
          </a:stretch>
        </p:blipFill>
        <p:spPr bwMode="auto">
          <a:xfrm>
            <a:off x="2846102" y="1867983"/>
            <a:ext cx="966787" cy="1004888"/>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6861" y="6279081"/>
            <a:ext cx="8991604" cy="461665"/>
          </a:xfrm>
          <a:prstGeom prst="rect">
            <a:avLst/>
          </a:prstGeom>
        </p:spPr>
        <p:txBody>
          <a:bodyPr wrap="square">
            <a:spAutoFit/>
          </a:bodyPr>
          <a:lstStyle/>
          <a:p>
            <a:pPr algn="ctr"/>
            <a:r>
              <a:rPr lang="en-US" sz="2400" i="1" dirty="0" smtClean="0">
                <a:solidFill>
                  <a:srgbClr val="000066"/>
                </a:solidFill>
                <a:latin typeface="Candara" pitchFamily="34" charset="0"/>
              </a:rPr>
              <a:t>Ecological Forecasting &amp; Biodiversity Team Meeting  </a:t>
            </a:r>
            <a:r>
              <a:rPr lang="en-US" sz="1800" dirty="0" smtClean="0">
                <a:solidFill>
                  <a:srgbClr val="000066"/>
                </a:solidFill>
                <a:latin typeface="Candara" pitchFamily="34" charset="0"/>
                <a:sym typeface="Symbol"/>
              </a:rPr>
              <a:t></a:t>
            </a:r>
            <a:r>
              <a:rPr lang="en-US" sz="2400" i="1" dirty="0" smtClean="0">
                <a:solidFill>
                  <a:srgbClr val="000066"/>
                </a:solidFill>
                <a:latin typeface="Candara" pitchFamily="34" charset="0"/>
                <a:sym typeface="Symbol"/>
              </a:rPr>
              <a:t>   May 7-9, 2014</a:t>
            </a:r>
            <a:endParaRPr lang="en-US" sz="1800" dirty="0"/>
          </a:p>
        </p:txBody>
      </p:sp>
      <p:grpSp>
        <p:nvGrpSpPr>
          <p:cNvPr id="20" name="Group 6"/>
          <p:cNvGrpSpPr>
            <a:grpSpLocks noChangeAspect="1"/>
          </p:cNvGrpSpPr>
          <p:nvPr/>
        </p:nvGrpSpPr>
        <p:grpSpPr bwMode="auto">
          <a:xfrm>
            <a:off x="3956418" y="142363"/>
            <a:ext cx="1096962" cy="887413"/>
            <a:chOff x="1220764" y="2443376"/>
            <a:chExt cx="3181350" cy="2571750"/>
          </a:xfrm>
        </p:grpSpPr>
        <p:sp>
          <p:nvSpPr>
            <p:cNvPr id="21"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5000"/>
                </a:lnSpc>
              </a:pPr>
              <a:endParaRPr lang="en-US" altLang="en-US" sz="3300" smtClean="0">
                <a:solidFill>
                  <a:srgbClr val="000000"/>
                </a:solidFill>
              </a:endParaRPr>
            </a:p>
          </p:txBody>
        </p:sp>
        <p:pic>
          <p:nvPicPr>
            <p:cNvPr id="22" name="Picture 3" descr="C:\Users\lfriedl\Desktop\NASA SIP\Vision chart\nasa logo.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9"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52615" t="15608" r="12424" b="12874"/>
          <a:stretch/>
        </p:blipFill>
        <p:spPr bwMode="auto">
          <a:xfrm>
            <a:off x="1410077" y="1364084"/>
            <a:ext cx="966787"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1162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257663" y="1241524"/>
            <a:ext cx="2409635" cy="523220"/>
          </a:xfrm>
          <a:prstGeom prst="rect">
            <a:avLst/>
          </a:prstGeom>
        </p:spPr>
        <p:txBody>
          <a:bodyPr wrap="none">
            <a:spAutoFit/>
          </a:bodyPr>
          <a:lstStyle/>
          <a:p>
            <a:pPr algn="ctr" eaLnBrk="1" fontAlgn="auto" hangingPunct="1">
              <a:spcBef>
                <a:spcPts val="0"/>
              </a:spcBef>
              <a:spcAft>
                <a:spcPts val="0"/>
              </a:spcAft>
            </a:pPr>
            <a:r>
              <a:rPr lang="en-US" sz="2800" dirty="0" err="1" smtClean="0">
                <a:solidFill>
                  <a:srgbClr val="000066"/>
                </a:solidFill>
                <a:latin typeface="Calibri"/>
              </a:rPr>
              <a:t>technographics</a:t>
            </a:r>
            <a:endParaRPr lang="en-US" sz="2800" dirty="0">
              <a:solidFill>
                <a:srgbClr val="000066"/>
              </a:solidFill>
              <a:latin typeface="Calibri"/>
            </a:endParaRPr>
          </a:p>
        </p:txBody>
      </p:sp>
      <p:sp>
        <p:nvSpPr>
          <p:cNvPr id="6" name="Rectangle 5"/>
          <p:cNvSpPr/>
          <p:nvPr/>
        </p:nvSpPr>
        <p:spPr>
          <a:xfrm>
            <a:off x="6455951" y="5984976"/>
            <a:ext cx="1905586" cy="523220"/>
          </a:xfrm>
          <a:prstGeom prst="rect">
            <a:avLst/>
          </a:prstGeom>
        </p:spPr>
        <p:txBody>
          <a:bodyPr wrap="none">
            <a:spAutoFit/>
          </a:bodyPr>
          <a:lstStyle/>
          <a:p>
            <a:pPr algn="ctr" eaLnBrk="1" fontAlgn="auto" hangingPunct="1">
              <a:spcBef>
                <a:spcPts val="0"/>
              </a:spcBef>
              <a:spcAft>
                <a:spcPts val="0"/>
              </a:spcAft>
            </a:pPr>
            <a:r>
              <a:rPr lang="en-US" sz="2800" dirty="0" smtClean="0">
                <a:solidFill>
                  <a:srgbClr val="000066"/>
                </a:solidFill>
                <a:latin typeface="Calibri"/>
              </a:rPr>
              <a:t>preferences</a:t>
            </a:r>
            <a:endParaRPr lang="en-US" sz="2800" dirty="0">
              <a:solidFill>
                <a:srgbClr val="000066"/>
              </a:solidFill>
              <a:latin typeface="Calibri"/>
            </a:endParaRPr>
          </a:p>
        </p:txBody>
      </p:sp>
      <p:sp>
        <p:nvSpPr>
          <p:cNvPr id="7" name="Rectangle 6"/>
          <p:cNvSpPr/>
          <p:nvPr/>
        </p:nvSpPr>
        <p:spPr>
          <a:xfrm>
            <a:off x="5611906" y="3626471"/>
            <a:ext cx="3515771" cy="523220"/>
          </a:xfrm>
          <a:prstGeom prst="rect">
            <a:avLst/>
          </a:prstGeom>
        </p:spPr>
        <p:txBody>
          <a:bodyPr wrap="none">
            <a:spAutoFit/>
          </a:bodyPr>
          <a:lstStyle/>
          <a:p>
            <a:pPr algn="ctr" eaLnBrk="1" fontAlgn="auto" hangingPunct="1">
              <a:spcBef>
                <a:spcPts val="0"/>
              </a:spcBef>
              <a:spcAft>
                <a:spcPts val="0"/>
              </a:spcAft>
            </a:pPr>
            <a:r>
              <a:rPr lang="en-US" sz="2800" dirty="0" smtClean="0">
                <a:solidFill>
                  <a:srgbClr val="000066"/>
                </a:solidFill>
                <a:latin typeface="Calibri"/>
              </a:rPr>
              <a:t>consumer information </a:t>
            </a:r>
            <a:endParaRPr lang="en-US" sz="2800" dirty="0">
              <a:solidFill>
                <a:srgbClr val="000066"/>
              </a:solidFill>
              <a:latin typeface="Calibri"/>
            </a:endParaRPr>
          </a:p>
        </p:txBody>
      </p:sp>
      <p:sp>
        <p:nvSpPr>
          <p:cNvPr id="8" name="Rectangle 7"/>
          <p:cNvSpPr/>
          <p:nvPr/>
        </p:nvSpPr>
        <p:spPr>
          <a:xfrm>
            <a:off x="5691135" y="323713"/>
            <a:ext cx="1910651" cy="523220"/>
          </a:xfrm>
          <a:prstGeom prst="rect">
            <a:avLst/>
          </a:prstGeom>
        </p:spPr>
        <p:txBody>
          <a:bodyPr wrap="none">
            <a:spAutoFit/>
          </a:bodyPr>
          <a:lstStyle/>
          <a:p>
            <a:pPr algn="ctr" eaLnBrk="1" fontAlgn="auto" hangingPunct="1">
              <a:spcBef>
                <a:spcPts val="0"/>
              </a:spcBef>
              <a:spcAft>
                <a:spcPts val="0"/>
              </a:spcAft>
            </a:pPr>
            <a:r>
              <a:rPr lang="en-US" sz="2800" dirty="0" smtClean="0">
                <a:solidFill>
                  <a:srgbClr val="000066"/>
                </a:solidFill>
                <a:latin typeface="Calibri"/>
              </a:rPr>
              <a:t>perceptions</a:t>
            </a:r>
            <a:endParaRPr lang="en-US" sz="2800" dirty="0">
              <a:solidFill>
                <a:srgbClr val="000066"/>
              </a:solidFill>
              <a:latin typeface="Calibri"/>
            </a:endParaRPr>
          </a:p>
        </p:txBody>
      </p:sp>
      <p:sp>
        <p:nvSpPr>
          <p:cNvPr id="9" name="Rectangle 8"/>
          <p:cNvSpPr/>
          <p:nvPr/>
        </p:nvSpPr>
        <p:spPr>
          <a:xfrm>
            <a:off x="716548" y="637612"/>
            <a:ext cx="1487523" cy="523220"/>
          </a:xfrm>
          <a:prstGeom prst="rect">
            <a:avLst/>
          </a:prstGeom>
        </p:spPr>
        <p:txBody>
          <a:bodyPr wrap="none">
            <a:spAutoFit/>
          </a:bodyPr>
          <a:lstStyle/>
          <a:p>
            <a:pPr algn="ctr" eaLnBrk="1" fontAlgn="auto" hangingPunct="1">
              <a:spcBef>
                <a:spcPts val="0"/>
              </a:spcBef>
              <a:spcAft>
                <a:spcPts val="0"/>
              </a:spcAft>
            </a:pPr>
            <a:r>
              <a:rPr lang="en-US" sz="2800" dirty="0" smtClean="0">
                <a:solidFill>
                  <a:srgbClr val="000066"/>
                </a:solidFill>
                <a:latin typeface="Calibri"/>
              </a:rPr>
              <a:t>attitudes</a:t>
            </a:r>
            <a:endParaRPr lang="en-US" sz="2800" dirty="0">
              <a:solidFill>
                <a:srgbClr val="000066"/>
              </a:solidFill>
              <a:latin typeface="Calibri"/>
            </a:endParaRPr>
          </a:p>
        </p:txBody>
      </p:sp>
      <p:sp>
        <p:nvSpPr>
          <p:cNvPr id="10" name="Rectangle 9"/>
          <p:cNvSpPr/>
          <p:nvPr/>
        </p:nvSpPr>
        <p:spPr>
          <a:xfrm>
            <a:off x="3275464" y="774089"/>
            <a:ext cx="2020436" cy="954107"/>
          </a:xfrm>
          <a:prstGeom prst="rect">
            <a:avLst/>
          </a:prstGeom>
        </p:spPr>
        <p:txBody>
          <a:bodyPr wrap="square">
            <a:spAutoFit/>
          </a:bodyPr>
          <a:lstStyle/>
          <a:p>
            <a:pPr algn="ctr" eaLnBrk="1" fontAlgn="auto" hangingPunct="1">
              <a:spcBef>
                <a:spcPts val="0"/>
              </a:spcBef>
              <a:spcAft>
                <a:spcPts val="0"/>
              </a:spcAft>
            </a:pPr>
            <a:r>
              <a:rPr lang="en-US" sz="2800" dirty="0" smtClean="0">
                <a:solidFill>
                  <a:srgbClr val="000066"/>
                </a:solidFill>
                <a:latin typeface="Calibri"/>
              </a:rPr>
              <a:t>satisfaction factors</a:t>
            </a:r>
            <a:endParaRPr lang="en-US" sz="2800" dirty="0">
              <a:solidFill>
                <a:srgbClr val="000066"/>
              </a:solidFill>
              <a:latin typeface="Calibri"/>
            </a:endParaRPr>
          </a:p>
        </p:txBody>
      </p:sp>
      <p:sp>
        <p:nvSpPr>
          <p:cNvPr id="11" name="Rectangle 10"/>
          <p:cNvSpPr/>
          <p:nvPr/>
        </p:nvSpPr>
        <p:spPr>
          <a:xfrm>
            <a:off x="4425003" y="2232125"/>
            <a:ext cx="3029802" cy="954107"/>
          </a:xfrm>
          <a:prstGeom prst="rect">
            <a:avLst/>
          </a:prstGeom>
        </p:spPr>
        <p:txBody>
          <a:bodyPr wrap="square">
            <a:spAutoFit/>
          </a:bodyPr>
          <a:lstStyle/>
          <a:p>
            <a:pPr algn="ctr" eaLnBrk="1" fontAlgn="auto" hangingPunct="1">
              <a:spcBef>
                <a:spcPts val="0"/>
              </a:spcBef>
              <a:spcAft>
                <a:spcPts val="0"/>
              </a:spcAft>
            </a:pPr>
            <a:r>
              <a:rPr lang="en-US" sz="2800" dirty="0" smtClean="0">
                <a:solidFill>
                  <a:srgbClr val="000066"/>
                </a:solidFill>
                <a:latin typeface="Calibri"/>
              </a:rPr>
              <a:t>familiarity with Earth observations</a:t>
            </a:r>
            <a:endParaRPr lang="en-US" sz="2800" dirty="0">
              <a:solidFill>
                <a:srgbClr val="000066"/>
              </a:solidFill>
              <a:latin typeface="Calibri"/>
            </a:endParaRPr>
          </a:p>
        </p:txBody>
      </p:sp>
      <p:sp>
        <p:nvSpPr>
          <p:cNvPr id="12" name="Rectangle 11"/>
          <p:cNvSpPr/>
          <p:nvPr/>
        </p:nvSpPr>
        <p:spPr>
          <a:xfrm>
            <a:off x="767691" y="1566514"/>
            <a:ext cx="2756848" cy="1384995"/>
          </a:xfrm>
          <a:prstGeom prst="rect">
            <a:avLst/>
          </a:prstGeom>
        </p:spPr>
        <p:txBody>
          <a:bodyPr wrap="square">
            <a:spAutoFit/>
          </a:bodyPr>
          <a:lstStyle/>
          <a:p>
            <a:pPr algn="ctr" eaLnBrk="1" fontAlgn="auto" hangingPunct="1">
              <a:spcBef>
                <a:spcPts val="0"/>
              </a:spcBef>
              <a:spcAft>
                <a:spcPts val="0"/>
              </a:spcAft>
            </a:pPr>
            <a:r>
              <a:rPr lang="en-US" sz="2800" dirty="0" smtClean="0">
                <a:solidFill>
                  <a:srgbClr val="000066"/>
                </a:solidFill>
                <a:latin typeface="Calibri"/>
              </a:rPr>
              <a:t>aversion to new information sources</a:t>
            </a:r>
            <a:endParaRPr lang="en-US" sz="2800" dirty="0">
              <a:solidFill>
                <a:srgbClr val="000066"/>
              </a:solidFill>
              <a:latin typeface="Calibri"/>
            </a:endParaRPr>
          </a:p>
        </p:txBody>
      </p:sp>
      <p:sp>
        <p:nvSpPr>
          <p:cNvPr id="13" name="Rectangle 12"/>
          <p:cNvSpPr/>
          <p:nvPr/>
        </p:nvSpPr>
        <p:spPr>
          <a:xfrm>
            <a:off x="245660" y="4336155"/>
            <a:ext cx="2326090" cy="954107"/>
          </a:xfrm>
          <a:prstGeom prst="rect">
            <a:avLst/>
          </a:prstGeom>
        </p:spPr>
        <p:txBody>
          <a:bodyPr wrap="square">
            <a:spAutoFit/>
          </a:bodyPr>
          <a:lstStyle/>
          <a:p>
            <a:pPr algn="ctr" eaLnBrk="1" fontAlgn="auto" hangingPunct="1">
              <a:spcBef>
                <a:spcPts val="0"/>
              </a:spcBef>
              <a:spcAft>
                <a:spcPts val="0"/>
              </a:spcAft>
              <a:defRPr/>
            </a:pPr>
            <a:r>
              <a:rPr lang="en-US" sz="2800" dirty="0" smtClean="0">
                <a:solidFill>
                  <a:srgbClr val="000066"/>
                </a:solidFill>
                <a:latin typeface="Calibri"/>
              </a:rPr>
              <a:t>disposition to technology</a:t>
            </a:r>
          </a:p>
        </p:txBody>
      </p:sp>
      <p:sp>
        <p:nvSpPr>
          <p:cNvPr id="15" name="Rectangle 14"/>
          <p:cNvSpPr/>
          <p:nvPr/>
        </p:nvSpPr>
        <p:spPr>
          <a:xfrm>
            <a:off x="2732964" y="4683036"/>
            <a:ext cx="2469392" cy="1384995"/>
          </a:xfrm>
          <a:prstGeom prst="rect">
            <a:avLst/>
          </a:prstGeom>
        </p:spPr>
        <p:txBody>
          <a:bodyPr wrap="square">
            <a:spAutoFit/>
          </a:bodyPr>
          <a:lstStyle/>
          <a:p>
            <a:pPr algn="ctr" eaLnBrk="1" fontAlgn="auto" hangingPunct="1">
              <a:spcBef>
                <a:spcPts val="0"/>
              </a:spcBef>
              <a:spcAft>
                <a:spcPts val="0"/>
              </a:spcAft>
            </a:pPr>
            <a:r>
              <a:rPr lang="en-US" sz="2800" dirty="0" smtClean="0">
                <a:solidFill>
                  <a:srgbClr val="000066"/>
                </a:solidFill>
                <a:latin typeface="Calibri"/>
              </a:rPr>
              <a:t>expected level of service and support</a:t>
            </a:r>
            <a:endParaRPr lang="en-US" sz="2800" dirty="0">
              <a:solidFill>
                <a:srgbClr val="000066"/>
              </a:solidFill>
              <a:latin typeface="Calibri"/>
            </a:endParaRPr>
          </a:p>
        </p:txBody>
      </p:sp>
      <p:sp>
        <p:nvSpPr>
          <p:cNvPr id="16" name="Rectangle 15"/>
          <p:cNvSpPr/>
          <p:nvPr/>
        </p:nvSpPr>
        <p:spPr>
          <a:xfrm>
            <a:off x="2859152" y="3408107"/>
            <a:ext cx="2176872" cy="954107"/>
          </a:xfrm>
          <a:prstGeom prst="rect">
            <a:avLst/>
          </a:prstGeom>
        </p:spPr>
        <p:txBody>
          <a:bodyPr wrap="square">
            <a:spAutoFit/>
          </a:bodyPr>
          <a:lstStyle/>
          <a:p>
            <a:pPr algn="ctr" eaLnBrk="1" fontAlgn="auto" hangingPunct="1">
              <a:spcBef>
                <a:spcPts val="0"/>
              </a:spcBef>
              <a:spcAft>
                <a:spcPts val="0"/>
              </a:spcAft>
            </a:pPr>
            <a:r>
              <a:rPr lang="en-US" sz="2800" dirty="0" smtClean="0">
                <a:solidFill>
                  <a:srgbClr val="000066"/>
                </a:solidFill>
                <a:latin typeface="Calibri"/>
              </a:rPr>
              <a:t>existing value chains</a:t>
            </a:r>
            <a:endParaRPr lang="en-US" sz="2800" dirty="0">
              <a:solidFill>
                <a:srgbClr val="000066"/>
              </a:solidFill>
              <a:latin typeface="Calibri"/>
            </a:endParaRPr>
          </a:p>
        </p:txBody>
      </p:sp>
      <p:sp>
        <p:nvSpPr>
          <p:cNvPr id="17" name="Rectangle 16"/>
          <p:cNvSpPr/>
          <p:nvPr/>
        </p:nvSpPr>
        <p:spPr>
          <a:xfrm>
            <a:off x="544682" y="5932943"/>
            <a:ext cx="2431756" cy="523220"/>
          </a:xfrm>
          <a:prstGeom prst="rect">
            <a:avLst/>
          </a:prstGeom>
        </p:spPr>
        <p:txBody>
          <a:bodyPr wrap="none">
            <a:spAutoFit/>
          </a:bodyPr>
          <a:lstStyle/>
          <a:p>
            <a:pPr algn="ctr" eaLnBrk="1" fontAlgn="auto" hangingPunct="1">
              <a:spcBef>
                <a:spcPts val="0"/>
              </a:spcBef>
              <a:spcAft>
                <a:spcPts val="0"/>
              </a:spcAft>
            </a:pPr>
            <a:r>
              <a:rPr lang="en-US" sz="2800" dirty="0" smtClean="0">
                <a:solidFill>
                  <a:srgbClr val="000066"/>
                </a:solidFill>
                <a:latin typeface="Calibri"/>
              </a:rPr>
              <a:t>trusted sources</a:t>
            </a:r>
            <a:endParaRPr lang="en-US" sz="2800" dirty="0">
              <a:solidFill>
                <a:srgbClr val="000066"/>
              </a:solidFill>
              <a:latin typeface="Calibri"/>
            </a:endParaRPr>
          </a:p>
        </p:txBody>
      </p:sp>
      <p:sp>
        <p:nvSpPr>
          <p:cNvPr id="18" name="Rectangle 17"/>
          <p:cNvSpPr/>
          <p:nvPr/>
        </p:nvSpPr>
        <p:spPr>
          <a:xfrm>
            <a:off x="6088721" y="4554520"/>
            <a:ext cx="2425664" cy="523220"/>
          </a:xfrm>
          <a:prstGeom prst="rect">
            <a:avLst/>
          </a:prstGeom>
        </p:spPr>
        <p:txBody>
          <a:bodyPr wrap="none">
            <a:spAutoFit/>
          </a:bodyPr>
          <a:lstStyle/>
          <a:p>
            <a:pPr algn="ctr" eaLnBrk="1" fontAlgn="auto" hangingPunct="1">
              <a:spcBef>
                <a:spcPts val="0"/>
              </a:spcBef>
              <a:spcAft>
                <a:spcPts val="0"/>
              </a:spcAft>
            </a:pPr>
            <a:r>
              <a:rPr lang="en-US" sz="2800" kern="0" dirty="0" smtClean="0">
                <a:solidFill>
                  <a:srgbClr val="000066"/>
                </a:solidFill>
                <a:latin typeface="Calibri"/>
              </a:rPr>
              <a:t>psychographics</a:t>
            </a:r>
            <a:endParaRPr lang="en-US" sz="2800" dirty="0">
              <a:solidFill>
                <a:srgbClr val="000066"/>
              </a:solidFill>
              <a:latin typeface="Calibri"/>
            </a:endParaRPr>
          </a:p>
        </p:txBody>
      </p:sp>
      <p:sp>
        <p:nvSpPr>
          <p:cNvPr id="19" name="Rectangle 18"/>
          <p:cNvSpPr/>
          <p:nvPr/>
        </p:nvSpPr>
        <p:spPr>
          <a:xfrm>
            <a:off x="5348329" y="5400680"/>
            <a:ext cx="1305037" cy="523220"/>
          </a:xfrm>
          <a:prstGeom prst="rect">
            <a:avLst/>
          </a:prstGeom>
        </p:spPr>
        <p:txBody>
          <a:bodyPr wrap="none">
            <a:spAutoFit/>
          </a:bodyPr>
          <a:lstStyle/>
          <a:p>
            <a:pPr algn="ctr" eaLnBrk="1" fontAlgn="auto" hangingPunct="1">
              <a:spcBef>
                <a:spcPts val="0"/>
              </a:spcBef>
              <a:spcAft>
                <a:spcPts val="0"/>
              </a:spcAft>
            </a:pPr>
            <a:r>
              <a:rPr lang="en-US" sz="2800" dirty="0" smtClean="0">
                <a:solidFill>
                  <a:srgbClr val="000066"/>
                </a:solidFill>
                <a:latin typeface="Calibri"/>
              </a:rPr>
              <a:t>lifestyle</a:t>
            </a:r>
            <a:endParaRPr lang="en-US" sz="2800" dirty="0">
              <a:solidFill>
                <a:srgbClr val="000066"/>
              </a:solidFill>
              <a:latin typeface="Calibri"/>
            </a:endParaRPr>
          </a:p>
        </p:txBody>
      </p:sp>
      <p:sp>
        <p:nvSpPr>
          <p:cNvPr id="20" name="Rectangle 19"/>
          <p:cNvSpPr/>
          <p:nvPr/>
        </p:nvSpPr>
        <p:spPr>
          <a:xfrm>
            <a:off x="635137" y="3159319"/>
            <a:ext cx="1652055" cy="523220"/>
          </a:xfrm>
          <a:prstGeom prst="rect">
            <a:avLst/>
          </a:prstGeom>
        </p:spPr>
        <p:txBody>
          <a:bodyPr wrap="none">
            <a:spAutoFit/>
          </a:bodyPr>
          <a:lstStyle/>
          <a:p>
            <a:pPr algn="ctr" eaLnBrk="1" fontAlgn="auto" hangingPunct="1">
              <a:spcBef>
                <a:spcPts val="0"/>
              </a:spcBef>
              <a:spcAft>
                <a:spcPts val="0"/>
              </a:spcAft>
              <a:defRPr/>
            </a:pPr>
            <a:r>
              <a:rPr lang="en-US" sz="2800" dirty="0" smtClean="0">
                <a:solidFill>
                  <a:srgbClr val="000066"/>
                </a:solidFill>
                <a:latin typeface="Calibri"/>
              </a:rPr>
              <a:t>user traits</a:t>
            </a:r>
          </a:p>
        </p:txBody>
      </p:sp>
    </p:spTree>
    <p:extLst>
      <p:ext uri="{BB962C8B-B14F-4D97-AF65-F5344CB8AC3E}">
        <p14:creationId xmlns:p14="http://schemas.microsoft.com/office/powerpoint/2010/main" val="38994966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to="" calcmode="lin" valueType="num">
                                      <p:cBhvr>
                                        <p:cTn id="19" dur="1" fill="hold"/>
                                        <p:tgtEl>
                                          <p:spTgt spid="9"/>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to="" calcmode="lin" valueType="num">
                                      <p:cBhvr>
                                        <p:cTn id="28" dur="1" fill="hold"/>
                                        <p:tgtEl>
                                          <p:spTgt spid="12"/>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1" fill="hold"/>
                                        <p:tgtEl>
                                          <p:spTgt spid="13"/>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to="" calcmode="lin" valueType="num">
                                      <p:cBhvr>
                                        <p:cTn id="34" dur="1" fill="hold"/>
                                        <p:tgtEl>
                                          <p:spTgt spid="15"/>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to="" calcmode="lin" valueType="num">
                                      <p:cBhvr>
                                        <p:cTn id="37" dur="1" fill="hold"/>
                                        <p:tgtEl>
                                          <p:spTgt spid="16"/>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to="" calcmode="lin" valueType="num">
                                      <p:cBhvr>
                                        <p:cTn id="40" dur="1" fill="hold"/>
                                        <p:tgtEl>
                                          <p:spTgt spid="17"/>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to="" calcmode="lin" valueType="num">
                                      <p:cBhvr>
                                        <p:cTn id="43" dur="1" fill="hold"/>
                                        <p:tgtEl>
                                          <p:spTgt spid="18"/>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to="" calcmode="lin" valueType="num">
                                      <p:cBhvr>
                                        <p:cTn id="46" dur="1" fill="hold"/>
                                        <p:tgtEl>
                                          <p:spTgt spid="19"/>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to="" calcmode="lin" valueType="num">
                                      <p:cBhvr>
                                        <p:cTn id="49" dur="1" fill="hold"/>
                                        <p:tgtEl>
                                          <p:spTgt spid="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cstate="print"/>
          <a:srcRect l="4405" t="19403" r="25946" b="7463"/>
          <a:stretch>
            <a:fillRect/>
          </a:stretch>
        </p:blipFill>
        <p:spPr bwMode="auto">
          <a:xfrm>
            <a:off x="0" y="27341"/>
            <a:ext cx="9061450" cy="5349875"/>
          </a:xfrm>
          <a:prstGeom prst="rect">
            <a:avLst/>
          </a:prstGeom>
          <a:noFill/>
          <a:ln w="9525" algn="ctr">
            <a:noFill/>
            <a:miter lim="800000"/>
            <a:headEnd/>
            <a:tailEnd/>
          </a:ln>
        </p:spPr>
      </p:pic>
      <p:pic>
        <p:nvPicPr>
          <p:cNvPr id="14339" name="Picture 4"/>
          <p:cNvPicPr>
            <a:picLocks noChangeAspect="1" noChangeArrowheads="1"/>
          </p:cNvPicPr>
          <p:nvPr/>
        </p:nvPicPr>
        <p:blipFill>
          <a:blip r:embed="rId4" cstate="print"/>
          <a:srcRect l="4427" t="26118" r="25735" b="52864"/>
          <a:stretch>
            <a:fillRect/>
          </a:stretch>
        </p:blipFill>
        <p:spPr bwMode="auto">
          <a:xfrm>
            <a:off x="0" y="5320066"/>
            <a:ext cx="9086850" cy="1537934"/>
          </a:xfrm>
          <a:prstGeom prst="rect">
            <a:avLst/>
          </a:prstGeom>
          <a:noFill/>
          <a:ln w="9525" algn="ctr">
            <a:noFill/>
            <a:miter lim="800000"/>
            <a:headEnd/>
            <a:tailEnd/>
          </a:ln>
        </p:spPr>
      </p:pic>
    </p:spTree>
    <p:extLst>
      <p:ext uri="{BB962C8B-B14F-4D97-AF65-F5344CB8AC3E}">
        <p14:creationId xmlns:p14="http://schemas.microsoft.com/office/powerpoint/2010/main" val="395098180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3217" t="18284" r="14722" b="6250"/>
          <a:stretch>
            <a:fillRect/>
          </a:stretch>
        </p:blipFill>
        <p:spPr bwMode="auto">
          <a:xfrm>
            <a:off x="0" y="1"/>
            <a:ext cx="9144000" cy="538391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13497" t="18950" r="14861" b="22710"/>
          <a:stretch>
            <a:fillRect/>
          </a:stretch>
        </p:blipFill>
        <p:spPr bwMode="auto">
          <a:xfrm>
            <a:off x="0" y="5254388"/>
            <a:ext cx="9144000" cy="4186444"/>
          </a:xfrm>
          <a:prstGeom prst="rect">
            <a:avLst/>
          </a:prstGeom>
          <a:noFill/>
          <a:ln w="9525">
            <a:noFill/>
            <a:miter lim="800000"/>
            <a:headEnd/>
            <a:tailEnd/>
          </a:ln>
        </p:spPr>
      </p:pic>
    </p:spTree>
    <p:extLst>
      <p:ext uri="{BB962C8B-B14F-4D97-AF65-F5344CB8AC3E}">
        <p14:creationId xmlns:p14="http://schemas.microsoft.com/office/powerpoint/2010/main" val="410171179"/>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884903"/>
            <a:ext cx="9144000" cy="516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smtClean="0">
              <a:solidFill>
                <a:prstClr val="white"/>
              </a:solidFill>
            </a:endParaRPr>
          </a:p>
        </p:txBody>
      </p:sp>
      <p:sp>
        <p:nvSpPr>
          <p:cNvPr id="4" name="TextBox 3"/>
          <p:cNvSpPr txBox="1"/>
          <p:nvPr/>
        </p:nvSpPr>
        <p:spPr>
          <a:xfrm>
            <a:off x="766913" y="235968"/>
            <a:ext cx="2153264" cy="461665"/>
          </a:xfrm>
          <a:prstGeom prst="rect">
            <a:avLst/>
          </a:prstGeom>
          <a:noFill/>
        </p:spPr>
        <p:txBody>
          <a:bodyPr wrap="square" rtlCol="0">
            <a:spAutoFit/>
          </a:bodyPr>
          <a:lstStyle/>
          <a:p>
            <a:pPr eaLnBrk="1" fontAlgn="auto" hangingPunct="1">
              <a:spcBef>
                <a:spcPts val="0"/>
              </a:spcBef>
              <a:spcAft>
                <a:spcPts val="0"/>
              </a:spcAft>
            </a:pPr>
            <a:r>
              <a:rPr lang="en-US" sz="2400" b="1" dirty="0" smtClean="0">
                <a:solidFill>
                  <a:prstClr val="black"/>
                </a:solidFill>
                <a:latin typeface="Candara" pitchFamily="34" charset="0"/>
              </a:rPr>
              <a:t>earth.orb</a:t>
            </a:r>
          </a:p>
        </p:txBody>
      </p:sp>
      <p:pic>
        <p:nvPicPr>
          <p:cNvPr id="1026" name="Picture 2" descr="http://www.clker.com/cliparts/b/f/0/3/1195421721682602329johnny_automatic_earth.svg.med.png"/>
          <p:cNvPicPr>
            <a:picLocks noChangeAspect="1" noChangeArrowheads="1"/>
          </p:cNvPicPr>
          <p:nvPr/>
        </p:nvPicPr>
        <p:blipFill>
          <a:blip r:embed="rId2" cstate="print"/>
          <a:srcRect/>
          <a:stretch>
            <a:fillRect/>
          </a:stretch>
        </p:blipFill>
        <p:spPr bwMode="auto">
          <a:xfrm>
            <a:off x="147480" y="176976"/>
            <a:ext cx="595424" cy="555728"/>
          </a:xfrm>
          <a:prstGeom prst="rect">
            <a:avLst/>
          </a:prstGeom>
          <a:noFill/>
        </p:spPr>
      </p:pic>
      <p:sp>
        <p:nvSpPr>
          <p:cNvPr id="6" name="TextBox 5"/>
          <p:cNvSpPr txBox="1"/>
          <p:nvPr/>
        </p:nvSpPr>
        <p:spPr>
          <a:xfrm>
            <a:off x="191729" y="3613364"/>
            <a:ext cx="8480323" cy="400110"/>
          </a:xfrm>
          <a:prstGeom prst="rect">
            <a:avLst/>
          </a:prstGeom>
          <a:noFill/>
        </p:spPr>
        <p:txBody>
          <a:bodyPr wrap="square" rtlCol="0">
            <a:spAutoFit/>
          </a:bodyPr>
          <a:lstStyle/>
          <a:p>
            <a:pPr eaLnBrk="1" fontAlgn="auto" hangingPunct="1">
              <a:spcBef>
                <a:spcPts val="0"/>
              </a:spcBef>
              <a:spcAft>
                <a:spcPts val="0"/>
              </a:spcAft>
            </a:pPr>
            <a:r>
              <a:rPr lang="en-US" b="1" dirty="0" smtClean="0">
                <a:solidFill>
                  <a:srgbClr val="996633"/>
                </a:solidFill>
                <a:latin typeface="Calibri"/>
              </a:rPr>
              <a:t>Customers Who Accessed This Item Also Accessed </a:t>
            </a:r>
          </a:p>
        </p:txBody>
      </p:sp>
      <p:sp>
        <p:nvSpPr>
          <p:cNvPr id="7" name="TextBox 6"/>
          <p:cNvSpPr txBox="1"/>
          <p:nvPr/>
        </p:nvSpPr>
        <p:spPr>
          <a:xfrm>
            <a:off x="2335157" y="181896"/>
            <a:ext cx="5850193" cy="1107996"/>
          </a:xfrm>
          <a:prstGeom prst="rect">
            <a:avLst/>
          </a:prstGeom>
          <a:noFill/>
        </p:spPr>
        <p:txBody>
          <a:bodyPr wrap="square" rtlCol="0">
            <a:spAutoFit/>
          </a:bodyPr>
          <a:lstStyle/>
          <a:p>
            <a:pPr eaLnBrk="1" fontAlgn="auto" hangingPunct="1">
              <a:spcBef>
                <a:spcPts val="0"/>
              </a:spcBef>
              <a:spcAft>
                <a:spcPts val="0"/>
              </a:spcAft>
            </a:pPr>
            <a:r>
              <a:rPr lang="en-US" sz="1200" b="1" dirty="0" smtClean="0">
                <a:solidFill>
                  <a:srgbClr val="996633"/>
                </a:solidFill>
                <a:latin typeface="Calibri"/>
              </a:rPr>
              <a:t>Hello Lawrence Friedl. We have </a:t>
            </a:r>
            <a:r>
              <a:rPr lang="en-US" sz="1200" b="1" u="sng" dirty="0" smtClean="0">
                <a:solidFill>
                  <a:srgbClr val="4F81BD">
                    <a:lumMod val="75000"/>
                  </a:srgbClr>
                </a:solidFill>
                <a:latin typeface="Calibri"/>
              </a:rPr>
              <a:t>recommendations</a:t>
            </a:r>
            <a:r>
              <a:rPr lang="en-US" sz="1200" b="1" dirty="0" smtClean="0">
                <a:solidFill>
                  <a:srgbClr val="996633"/>
                </a:solidFill>
                <a:latin typeface="Calibri"/>
              </a:rPr>
              <a:t> for you.</a:t>
            </a:r>
          </a:p>
          <a:p>
            <a:pPr eaLnBrk="1" fontAlgn="auto" hangingPunct="1">
              <a:spcBef>
                <a:spcPts val="0"/>
              </a:spcBef>
              <a:spcAft>
                <a:spcPts val="0"/>
              </a:spcAft>
            </a:pPr>
            <a:endParaRPr lang="en-US" sz="1200" b="1" dirty="0" smtClean="0">
              <a:solidFill>
                <a:srgbClr val="996633"/>
              </a:solidFill>
              <a:latin typeface="Calibri"/>
            </a:endParaRPr>
          </a:p>
          <a:p>
            <a:pPr eaLnBrk="1" fontAlgn="auto" hangingPunct="1">
              <a:spcBef>
                <a:spcPts val="0"/>
              </a:spcBef>
              <a:spcAft>
                <a:spcPts val="0"/>
              </a:spcAft>
            </a:pPr>
            <a:r>
              <a:rPr lang="en-US" sz="1400" b="1" dirty="0" smtClean="0">
                <a:solidFill>
                  <a:srgbClr val="4F81BD">
                    <a:lumMod val="75000"/>
                  </a:srgbClr>
                </a:solidFill>
                <a:latin typeface="Calibri"/>
              </a:rPr>
              <a:t>Lawrence’s earth.orb   |   Today’s Specials   |   Wish List</a:t>
            </a:r>
          </a:p>
          <a:p>
            <a:pPr eaLnBrk="1" fontAlgn="auto" hangingPunct="1">
              <a:spcBef>
                <a:spcPts val="0"/>
              </a:spcBef>
              <a:spcAft>
                <a:spcPts val="0"/>
              </a:spcAft>
            </a:pPr>
            <a:endParaRPr lang="en-US" sz="1400" b="1" dirty="0" smtClean="0">
              <a:solidFill>
                <a:srgbClr val="4F81BD">
                  <a:lumMod val="75000"/>
                </a:srgbClr>
              </a:solidFill>
              <a:latin typeface="Calibri"/>
            </a:endParaRPr>
          </a:p>
          <a:p>
            <a:pPr eaLnBrk="1" fontAlgn="auto" hangingPunct="1">
              <a:spcBef>
                <a:spcPts val="0"/>
              </a:spcBef>
              <a:spcAft>
                <a:spcPts val="0"/>
              </a:spcAft>
            </a:pPr>
            <a:r>
              <a:rPr lang="en-US" sz="1400" b="1" dirty="0" smtClean="0">
                <a:solidFill>
                  <a:prstClr val="white"/>
                </a:solidFill>
                <a:latin typeface="Calibri"/>
              </a:rPr>
              <a:t>Search </a:t>
            </a:r>
            <a:r>
              <a:rPr lang="en-US" sz="1400" b="1" dirty="0" smtClean="0">
                <a:solidFill>
                  <a:srgbClr val="4F81BD">
                    <a:lumMod val="75000"/>
                  </a:srgbClr>
                </a:solidFill>
                <a:latin typeface="Calibri"/>
              </a:rPr>
              <a:t>  </a:t>
            </a:r>
          </a:p>
        </p:txBody>
      </p:sp>
      <p:sp>
        <p:nvSpPr>
          <p:cNvPr id="11" name="Rounded Rectangle 10"/>
          <p:cNvSpPr/>
          <p:nvPr/>
        </p:nvSpPr>
        <p:spPr>
          <a:xfrm>
            <a:off x="58992" y="1032386"/>
            <a:ext cx="2153266" cy="36870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smtClean="0">
              <a:solidFill>
                <a:prstClr val="white"/>
              </a:solidFill>
            </a:endParaRPr>
          </a:p>
        </p:txBody>
      </p:sp>
      <p:sp>
        <p:nvSpPr>
          <p:cNvPr id="9" name="Action Button: Back or Previous 8">
            <a:hlinkClick r:id="" action="ppaction://noaction" highlightClick="1"/>
          </p:cNvPr>
          <p:cNvSpPr/>
          <p:nvPr/>
        </p:nvSpPr>
        <p:spPr>
          <a:xfrm rot="16200000">
            <a:off x="1821422" y="1110005"/>
            <a:ext cx="235980" cy="19872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white"/>
              </a:solidFill>
            </a:endParaRPr>
          </a:p>
        </p:txBody>
      </p:sp>
      <p:sp>
        <p:nvSpPr>
          <p:cNvPr id="8" name="TextBox 7"/>
          <p:cNvSpPr txBox="1"/>
          <p:nvPr/>
        </p:nvSpPr>
        <p:spPr>
          <a:xfrm>
            <a:off x="176981" y="1002889"/>
            <a:ext cx="1651819" cy="369332"/>
          </a:xfrm>
          <a:prstGeom prst="rect">
            <a:avLst/>
          </a:prstGeom>
          <a:noFill/>
        </p:spPr>
        <p:txBody>
          <a:bodyPr wrap="square" rtlCol="0">
            <a:spAutoFit/>
          </a:bodyPr>
          <a:lstStyle/>
          <a:p>
            <a:pPr eaLnBrk="1" fontAlgn="auto" hangingPunct="1">
              <a:spcBef>
                <a:spcPts val="0"/>
              </a:spcBef>
              <a:spcAft>
                <a:spcPts val="0"/>
              </a:spcAft>
            </a:pPr>
            <a:r>
              <a:rPr lang="en-US" sz="1800" b="1" dirty="0" smtClean="0">
                <a:solidFill>
                  <a:prstClr val="white"/>
                </a:solidFill>
                <a:latin typeface="Calibri"/>
              </a:rPr>
              <a:t>Search all SBAs</a:t>
            </a:r>
          </a:p>
        </p:txBody>
      </p:sp>
      <p:sp>
        <p:nvSpPr>
          <p:cNvPr id="12" name="Rectangle 11"/>
          <p:cNvSpPr/>
          <p:nvPr/>
        </p:nvSpPr>
        <p:spPr>
          <a:xfrm>
            <a:off x="3038162" y="1002889"/>
            <a:ext cx="3982070" cy="294969"/>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smtClean="0">
              <a:solidFill>
                <a:prstClr val="white"/>
              </a:solidFill>
            </a:endParaRPr>
          </a:p>
        </p:txBody>
      </p:sp>
      <p:grpSp>
        <p:nvGrpSpPr>
          <p:cNvPr id="2" name="Group 15"/>
          <p:cNvGrpSpPr/>
          <p:nvPr/>
        </p:nvGrpSpPr>
        <p:grpSpPr>
          <a:xfrm>
            <a:off x="7093961" y="943896"/>
            <a:ext cx="457200" cy="368710"/>
            <a:chOff x="4498260" y="2831691"/>
            <a:chExt cx="457200" cy="368710"/>
          </a:xfrm>
        </p:grpSpPr>
        <p:sp>
          <p:nvSpPr>
            <p:cNvPr id="15" name="Oval 14"/>
            <p:cNvSpPr/>
            <p:nvPr/>
          </p:nvSpPr>
          <p:spPr>
            <a:xfrm>
              <a:off x="4527755" y="2831691"/>
              <a:ext cx="365760" cy="3687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smtClean="0">
                <a:solidFill>
                  <a:prstClr val="white"/>
                </a:solidFill>
              </a:endParaRPr>
            </a:p>
          </p:txBody>
        </p:sp>
        <p:sp>
          <p:nvSpPr>
            <p:cNvPr id="14" name="TextBox 13"/>
            <p:cNvSpPr txBox="1"/>
            <p:nvPr/>
          </p:nvSpPr>
          <p:spPr>
            <a:xfrm>
              <a:off x="4498260" y="2875936"/>
              <a:ext cx="457200" cy="307777"/>
            </a:xfrm>
            <a:prstGeom prst="rect">
              <a:avLst/>
            </a:prstGeom>
            <a:noFill/>
          </p:spPr>
          <p:txBody>
            <a:bodyPr wrap="square" rtlCol="0">
              <a:spAutoFit/>
            </a:bodyPr>
            <a:lstStyle/>
            <a:p>
              <a:pPr eaLnBrk="1" fontAlgn="auto" hangingPunct="1">
                <a:spcBef>
                  <a:spcPts val="0"/>
                </a:spcBef>
                <a:spcAft>
                  <a:spcPts val="0"/>
                </a:spcAft>
              </a:pPr>
              <a:r>
                <a:rPr lang="en-US" sz="1400" b="1" dirty="0" smtClean="0">
                  <a:solidFill>
                    <a:prstClr val="white"/>
                  </a:solidFill>
                  <a:latin typeface="Calibri"/>
                </a:rPr>
                <a:t>GO</a:t>
              </a:r>
            </a:p>
          </p:txBody>
        </p:sp>
      </p:grpSp>
      <p:sp>
        <p:nvSpPr>
          <p:cNvPr id="17" name="Rounded Rectangle 16"/>
          <p:cNvSpPr/>
          <p:nvPr/>
        </p:nvSpPr>
        <p:spPr>
          <a:xfrm>
            <a:off x="7890373" y="973392"/>
            <a:ext cx="988143" cy="35396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smtClean="0">
              <a:solidFill>
                <a:prstClr val="white"/>
              </a:solidFill>
            </a:endParaRPr>
          </a:p>
        </p:txBody>
      </p:sp>
      <p:sp>
        <p:nvSpPr>
          <p:cNvPr id="18" name="TextBox 17"/>
          <p:cNvSpPr txBox="1"/>
          <p:nvPr/>
        </p:nvSpPr>
        <p:spPr>
          <a:xfrm>
            <a:off x="7836295" y="963562"/>
            <a:ext cx="1027471" cy="369332"/>
          </a:xfrm>
          <a:prstGeom prst="rect">
            <a:avLst/>
          </a:prstGeom>
          <a:noFill/>
        </p:spPr>
        <p:txBody>
          <a:bodyPr wrap="square" rtlCol="0">
            <a:spAutoFit/>
          </a:bodyPr>
          <a:lstStyle/>
          <a:p>
            <a:pPr algn="ctr" eaLnBrk="1" fontAlgn="auto" hangingPunct="1">
              <a:spcBef>
                <a:spcPts val="0"/>
              </a:spcBef>
              <a:spcAft>
                <a:spcPts val="0"/>
              </a:spcAft>
            </a:pPr>
            <a:r>
              <a:rPr lang="en-US" sz="1800" b="1" dirty="0" smtClean="0">
                <a:solidFill>
                  <a:prstClr val="white"/>
                </a:solidFill>
                <a:latin typeface="Calibri"/>
              </a:rPr>
              <a:t>Cart</a:t>
            </a:r>
          </a:p>
        </p:txBody>
      </p:sp>
      <p:sp>
        <p:nvSpPr>
          <p:cNvPr id="19" name="TextBox 18"/>
          <p:cNvSpPr txBox="1"/>
          <p:nvPr/>
        </p:nvSpPr>
        <p:spPr>
          <a:xfrm>
            <a:off x="2344995" y="1474842"/>
            <a:ext cx="6386050" cy="2362185"/>
          </a:xfrm>
          <a:prstGeom prst="rect">
            <a:avLst/>
          </a:prstGeom>
          <a:noFill/>
        </p:spPr>
        <p:txBody>
          <a:bodyPr wrap="square" rtlCol="0">
            <a:spAutoFit/>
          </a:bodyPr>
          <a:lstStyle/>
          <a:p>
            <a:pPr eaLnBrk="1" fontAlgn="auto" hangingPunct="1">
              <a:spcBef>
                <a:spcPts val="0"/>
              </a:spcBef>
              <a:spcAft>
                <a:spcPts val="600"/>
              </a:spcAft>
            </a:pPr>
            <a:r>
              <a:rPr lang="en-US" sz="2400" b="1" dirty="0" smtClean="0">
                <a:solidFill>
                  <a:prstClr val="black"/>
                </a:solidFill>
                <a:latin typeface="Calibri"/>
              </a:rPr>
              <a:t>Land Cover Type Yearly L3 Global 1km SIN Grid</a:t>
            </a:r>
          </a:p>
          <a:p>
            <a:pPr eaLnBrk="1" fontAlgn="auto" hangingPunct="1">
              <a:spcBef>
                <a:spcPts val="0"/>
              </a:spcBef>
              <a:spcAft>
                <a:spcPts val="600"/>
              </a:spcAft>
            </a:pPr>
            <a:r>
              <a:rPr lang="en-US" sz="1400" b="1" u="sng" dirty="0" smtClean="0">
                <a:solidFill>
                  <a:srgbClr val="4F81BD">
                    <a:lumMod val="75000"/>
                  </a:srgbClr>
                </a:solidFill>
                <a:latin typeface="Calibri"/>
              </a:rPr>
              <a:t>Terra-MODIS </a:t>
            </a:r>
          </a:p>
          <a:p>
            <a:pPr eaLnBrk="1" fontAlgn="auto" hangingPunct="1">
              <a:spcBef>
                <a:spcPts val="0"/>
              </a:spcBef>
              <a:spcAft>
                <a:spcPts val="0"/>
              </a:spcAft>
            </a:pPr>
            <a:r>
              <a:rPr lang="en-US" sz="1400" b="1" dirty="0" smtClean="0">
                <a:solidFill>
                  <a:srgbClr val="F79646">
                    <a:lumMod val="75000"/>
                  </a:srgbClr>
                </a:solidFill>
                <a:latin typeface="Calibri"/>
                <a:sym typeface="Wingdings"/>
              </a:rPr>
              <a:t>  </a:t>
            </a:r>
            <a:r>
              <a:rPr lang="en-US" sz="1400" b="1" u="sng" dirty="0" smtClean="0">
                <a:solidFill>
                  <a:srgbClr val="4F81BD">
                    <a:lumMod val="75000"/>
                  </a:srgbClr>
                </a:solidFill>
                <a:latin typeface="Calibri"/>
                <a:sym typeface="Wingdings"/>
              </a:rPr>
              <a:t>(13,769 user reviews)</a:t>
            </a:r>
          </a:p>
          <a:p>
            <a:pPr eaLnBrk="1" fontAlgn="auto" hangingPunct="1">
              <a:spcBef>
                <a:spcPts val="0"/>
              </a:spcBef>
              <a:spcAft>
                <a:spcPts val="0"/>
              </a:spcAft>
            </a:pPr>
            <a:endParaRPr lang="en-US" sz="1050" b="1" u="sng" dirty="0" smtClean="0">
              <a:solidFill>
                <a:srgbClr val="4F81BD">
                  <a:lumMod val="75000"/>
                </a:srgbClr>
              </a:solidFill>
              <a:latin typeface="Calibri"/>
              <a:sym typeface="Wingdings"/>
            </a:endParaRPr>
          </a:p>
          <a:p>
            <a:pPr eaLnBrk="1" fontAlgn="auto" hangingPunct="1">
              <a:spcBef>
                <a:spcPts val="0"/>
              </a:spcBef>
              <a:spcAft>
                <a:spcPts val="0"/>
              </a:spcAft>
            </a:pPr>
            <a:r>
              <a:rPr lang="en-US" sz="1400" b="1" dirty="0" smtClean="0">
                <a:solidFill>
                  <a:srgbClr val="4F81BD">
                    <a:lumMod val="75000"/>
                  </a:srgbClr>
                </a:solidFill>
                <a:latin typeface="Calibri"/>
                <a:sym typeface="Wingdings"/>
              </a:rPr>
              <a:t>- - - - - - - - - - - - - - - - - - - - - - - - - - - - - - - - - - -- - - - - - -- - - - - - -- - - - - - -  </a:t>
            </a:r>
            <a:endParaRPr lang="en-US" sz="1400" b="1" dirty="0" smtClean="0">
              <a:solidFill>
                <a:srgbClr val="4F81BD">
                  <a:lumMod val="75000"/>
                </a:srgbClr>
              </a:solidFill>
              <a:latin typeface="Calibri"/>
            </a:endParaRPr>
          </a:p>
          <a:p>
            <a:pPr eaLnBrk="1" fontAlgn="auto" hangingPunct="1">
              <a:spcBef>
                <a:spcPts val="0"/>
              </a:spcBef>
              <a:spcAft>
                <a:spcPts val="0"/>
              </a:spcAft>
            </a:pPr>
            <a:r>
              <a:rPr lang="en-US" sz="1200" b="1" dirty="0" smtClean="0">
                <a:solidFill>
                  <a:srgbClr val="4F81BD">
                    <a:lumMod val="75000"/>
                  </a:srgbClr>
                </a:solidFill>
                <a:latin typeface="Calibri"/>
                <a:sym typeface="Wingdings"/>
              </a:rPr>
              <a:t> </a:t>
            </a:r>
            <a:endParaRPr lang="en-US" sz="1050" b="1" dirty="0" smtClean="0">
              <a:solidFill>
                <a:srgbClr val="4F81BD">
                  <a:lumMod val="75000"/>
                </a:srgbClr>
              </a:solidFill>
              <a:latin typeface="Calibri"/>
              <a:sym typeface="Wingdings"/>
            </a:endParaRPr>
          </a:p>
          <a:p>
            <a:pPr eaLnBrk="1" fontAlgn="auto" hangingPunct="1">
              <a:spcBef>
                <a:spcPts val="0"/>
              </a:spcBef>
              <a:spcAft>
                <a:spcPts val="0"/>
              </a:spcAft>
            </a:pPr>
            <a:r>
              <a:rPr lang="en-US" sz="1800" b="1" dirty="0" smtClean="0">
                <a:solidFill>
                  <a:srgbClr val="006600"/>
                </a:solidFill>
                <a:latin typeface="Calibri"/>
              </a:rPr>
              <a:t>Level 3. </a:t>
            </a:r>
          </a:p>
          <a:p>
            <a:pPr eaLnBrk="1" fontAlgn="auto" hangingPunct="1">
              <a:spcBef>
                <a:spcPts val="0"/>
              </a:spcBef>
              <a:spcAft>
                <a:spcPts val="0"/>
              </a:spcAft>
            </a:pPr>
            <a:r>
              <a:rPr lang="en-US" sz="1800" dirty="0" smtClean="0">
                <a:solidFill>
                  <a:prstClr val="black"/>
                </a:solidFill>
                <a:latin typeface="Calibri"/>
              </a:rPr>
              <a:t>Ships from Land Processes DAAC</a:t>
            </a:r>
            <a:endParaRPr lang="en-US" sz="1400" b="1" u="sng" dirty="0" smtClean="0">
              <a:solidFill>
                <a:srgbClr val="4F81BD">
                  <a:lumMod val="75000"/>
                </a:srgbClr>
              </a:solidFill>
              <a:latin typeface="Calibri"/>
            </a:endParaRPr>
          </a:p>
          <a:p>
            <a:pPr eaLnBrk="1" fontAlgn="auto" hangingPunct="1">
              <a:spcBef>
                <a:spcPts val="0"/>
              </a:spcBef>
              <a:spcAft>
                <a:spcPts val="0"/>
              </a:spcAft>
            </a:pPr>
            <a:endParaRPr lang="en-US" sz="1400" b="1" u="sng" dirty="0">
              <a:solidFill>
                <a:srgbClr val="4F81BD">
                  <a:lumMod val="75000"/>
                </a:srgbClr>
              </a:solidFill>
              <a:latin typeface="Calibri"/>
            </a:endParaRPr>
          </a:p>
        </p:txBody>
      </p:sp>
      <p:sp>
        <p:nvSpPr>
          <p:cNvPr id="20" name="TextBox 19"/>
          <p:cNvSpPr txBox="1"/>
          <p:nvPr/>
        </p:nvSpPr>
        <p:spPr>
          <a:xfrm>
            <a:off x="191729" y="5461809"/>
            <a:ext cx="8480323" cy="1754326"/>
          </a:xfrm>
          <a:prstGeom prst="rect">
            <a:avLst/>
          </a:prstGeom>
          <a:noFill/>
        </p:spPr>
        <p:txBody>
          <a:bodyPr wrap="square" rtlCol="0">
            <a:spAutoFit/>
          </a:bodyPr>
          <a:lstStyle/>
          <a:p>
            <a:pPr eaLnBrk="1" fontAlgn="auto" hangingPunct="1">
              <a:spcBef>
                <a:spcPts val="0"/>
              </a:spcBef>
              <a:spcAft>
                <a:spcPts val="0"/>
              </a:spcAft>
            </a:pPr>
            <a:r>
              <a:rPr lang="en-US" b="1" dirty="0" smtClean="0">
                <a:solidFill>
                  <a:srgbClr val="996633"/>
                </a:solidFill>
                <a:latin typeface="Calibri"/>
              </a:rPr>
              <a:t>Editorial Reviews</a:t>
            </a:r>
          </a:p>
          <a:p>
            <a:pPr eaLnBrk="1" fontAlgn="auto" hangingPunct="1">
              <a:spcBef>
                <a:spcPts val="0"/>
              </a:spcBef>
              <a:spcAft>
                <a:spcPts val="0"/>
              </a:spcAft>
            </a:pPr>
            <a:r>
              <a:rPr lang="en-US" b="1" dirty="0" smtClean="0">
                <a:solidFill>
                  <a:srgbClr val="996633"/>
                </a:solidFill>
                <a:latin typeface="Calibri"/>
              </a:rPr>
              <a:t>   </a:t>
            </a:r>
            <a:r>
              <a:rPr lang="en-US" sz="1800" dirty="0" smtClean="0">
                <a:solidFill>
                  <a:prstClr val="black"/>
                </a:solidFill>
                <a:latin typeface="Calibri"/>
              </a:rPr>
              <a:t>MODIS Science Team</a:t>
            </a:r>
            <a:endParaRPr lang="en-US" dirty="0" smtClean="0">
              <a:solidFill>
                <a:prstClr val="black"/>
              </a:solidFill>
              <a:latin typeface="Calibri"/>
            </a:endParaRPr>
          </a:p>
          <a:p>
            <a:pPr marL="176213" eaLnBrk="1" fontAlgn="auto" hangingPunct="1">
              <a:spcBef>
                <a:spcPts val="0"/>
              </a:spcBef>
              <a:spcAft>
                <a:spcPts val="0"/>
              </a:spcAft>
            </a:pPr>
            <a:r>
              <a:rPr lang="en-US" sz="1600" dirty="0" smtClean="0">
                <a:solidFill>
                  <a:prstClr val="black"/>
                </a:solidFill>
                <a:latin typeface="Calibri"/>
              </a:rPr>
              <a:t>The MODIS Land Cover Type product contains multiple classification schemes, which describe land cover properties derived from observations spanning a year’s input of Terra data. The primary land cover scheme identifies 17 land cover classes defined by the International </a:t>
            </a:r>
            <a:r>
              <a:rPr lang="en-US" sz="1600" dirty="0" err="1" smtClean="0">
                <a:solidFill>
                  <a:prstClr val="black"/>
                </a:solidFill>
                <a:latin typeface="Calibri"/>
              </a:rPr>
              <a:t>Geosphere</a:t>
            </a:r>
            <a:r>
              <a:rPr lang="en-US" sz="1600" dirty="0" smtClean="0">
                <a:solidFill>
                  <a:prstClr val="black"/>
                </a:solidFill>
                <a:latin typeface="Calibri"/>
              </a:rPr>
              <a:t> Biosphere</a:t>
            </a:r>
            <a:endParaRPr lang="en-US" dirty="0" smtClean="0">
              <a:solidFill>
                <a:prstClr val="black"/>
              </a:solidFill>
              <a:latin typeface="Calibri"/>
            </a:endParaRPr>
          </a:p>
          <a:p>
            <a:pPr eaLnBrk="1" fontAlgn="auto" hangingPunct="1">
              <a:spcBef>
                <a:spcPts val="0"/>
              </a:spcBef>
              <a:spcAft>
                <a:spcPts val="0"/>
              </a:spcAft>
            </a:pPr>
            <a:r>
              <a:rPr lang="en-US" dirty="0" smtClean="0">
                <a:solidFill>
                  <a:prstClr val="black"/>
                </a:solidFill>
                <a:latin typeface="Calibri"/>
              </a:rPr>
              <a:t>   </a:t>
            </a:r>
          </a:p>
        </p:txBody>
      </p:sp>
      <p:sp>
        <p:nvSpPr>
          <p:cNvPr id="23" name="TextBox 22"/>
          <p:cNvSpPr txBox="1"/>
          <p:nvPr/>
        </p:nvSpPr>
        <p:spPr>
          <a:xfrm>
            <a:off x="221226" y="4822727"/>
            <a:ext cx="8627806" cy="584775"/>
          </a:xfrm>
          <a:prstGeom prst="rect">
            <a:avLst/>
          </a:prstGeom>
          <a:noFill/>
        </p:spPr>
        <p:txBody>
          <a:bodyPr wrap="square" rtlCol="0">
            <a:spAutoFit/>
          </a:bodyPr>
          <a:lstStyle/>
          <a:p>
            <a:pPr marL="236538" lvl="1" eaLnBrk="1" fontAlgn="auto" hangingPunct="1">
              <a:spcBef>
                <a:spcPts val="0"/>
              </a:spcBef>
              <a:spcAft>
                <a:spcPts val="0"/>
              </a:spcAft>
              <a:tabLst>
                <a:tab pos="2743200" algn="ctr"/>
                <a:tab pos="5029200" algn="ctr"/>
                <a:tab pos="7197725" algn="ctr"/>
              </a:tabLst>
            </a:pPr>
            <a:r>
              <a:rPr lang="en-US" sz="1600" dirty="0" smtClean="0">
                <a:solidFill>
                  <a:prstClr val="black"/>
                </a:solidFill>
                <a:latin typeface="Calibri"/>
              </a:rPr>
              <a:t>Burned Area	Emissivity (LST)	Vegetation (NDVI)	Leaf Area Index (FPAR)</a:t>
            </a:r>
          </a:p>
          <a:p>
            <a:pPr marL="236538" lvl="1" eaLnBrk="1" fontAlgn="auto" hangingPunct="1">
              <a:spcBef>
                <a:spcPts val="0"/>
              </a:spcBef>
              <a:spcAft>
                <a:spcPts val="0"/>
              </a:spcAft>
              <a:tabLst>
                <a:tab pos="2743200" algn="ctr"/>
                <a:tab pos="5029200" algn="ctr"/>
                <a:tab pos="7197725" algn="ctr"/>
              </a:tabLst>
            </a:pPr>
            <a:r>
              <a:rPr lang="en-US" sz="1400" b="1" dirty="0" smtClean="0">
                <a:solidFill>
                  <a:srgbClr val="F79646">
                    <a:lumMod val="75000"/>
                  </a:srgbClr>
                </a:solidFill>
                <a:latin typeface="Calibri"/>
                <a:sym typeface="Wingdings"/>
              </a:rPr>
              <a:t>   </a:t>
            </a:r>
            <a:r>
              <a:rPr lang="en-US" sz="1400" b="1" dirty="0" smtClean="0">
                <a:solidFill>
                  <a:prstClr val="white">
                    <a:lumMod val="65000"/>
                  </a:prstClr>
                </a:solidFill>
                <a:latin typeface="Calibri"/>
                <a:sym typeface="Wingdings"/>
              </a:rPr>
              <a:t></a:t>
            </a:r>
            <a:r>
              <a:rPr lang="en-US" sz="1400" b="1" dirty="0" smtClean="0">
                <a:solidFill>
                  <a:srgbClr val="F79646">
                    <a:lumMod val="75000"/>
                  </a:srgbClr>
                </a:solidFill>
                <a:latin typeface="Calibri"/>
                <a:sym typeface="Wingdings"/>
              </a:rPr>
              <a:t> 	 </a:t>
            </a:r>
            <a:r>
              <a:rPr lang="en-US" sz="1400" b="1" dirty="0" smtClean="0">
                <a:solidFill>
                  <a:prstClr val="white">
                    <a:lumMod val="65000"/>
                  </a:prstClr>
                </a:solidFill>
                <a:latin typeface="Calibri"/>
                <a:sym typeface="Wingdings"/>
              </a:rPr>
              <a:t></a:t>
            </a:r>
            <a:r>
              <a:rPr lang="en-US" sz="1400" b="1" dirty="0" smtClean="0">
                <a:solidFill>
                  <a:srgbClr val="F79646">
                    <a:lumMod val="75000"/>
                  </a:srgbClr>
                </a:solidFill>
                <a:latin typeface="Calibri"/>
                <a:sym typeface="Wingdings"/>
              </a:rPr>
              <a:t> 	  	 </a:t>
            </a:r>
            <a:r>
              <a:rPr lang="en-US" sz="1400" b="1" dirty="0" smtClean="0">
                <a:solidFill>
                  <a:prstClr val="white">
                    <a:lumMod val="65000"/>
                  </a:prstClr>
                </a:solidFill>
                <a:latin typeface="Calibri"/>
                <a:sym typeface="Wingdings"/>
              </a:rPr>
              <a:t></a:t>
            </a:r>
            <a:r>
              <a:rPr lang="en-US" sz="1400" b="1" dirty="0" smtClean="0">
                <a:solidFill>
                  <a:srgbClr val="F79646">
                    <a:lumMod val="75000"/>
                  </a:srgbClr>
                </a:solidFill>
                <a:latin typeface="Calibri"/>
                <a:sym typeface="Wingdings"/>
              </a:rPr>
              <a:t> </a:t>
            </a:r>
            <a:r>
              <a:rPr lang="en-US" sz="1600" dirty="0" smtClean="0">
                <a:solidFill>
                  <a:prstClr val="black"/>
                </a:solidFill>
                <a:latin typeface="Calibri"/>
              </a:rPr>
              <a:t>	</a:t>
            </a:r>
          </a:p>
        </p:txBody>
      </p:sp>
      <p:pic>
        <p:nvPicPr>
          <p:cNvPr id="1029" name="Picture 5" descr="http://gislab.jhsph.edu/BUlandcover.jpg"/>
          <p:cNvPicPr>
            <a:picLocks noChangeAspect="1" noChangeArrowheads="1"/>
          </p:cNvPicPr>
          <p:nvPr/>
        </p:nvPicPr>
        <p:blipFill>
          <a:blip r:embed="rId3" cstate="print"/>
          <a:srcRect/>
          <a:stretch>
            <a:fillRect/>
          </a:stretch>
        </p:blipFill>
        <p:spPr bwMode="auto">
          <a:xfrm>
            <a:off x="364348" y="1634097"/>
            <a:ext cx="1737360" cy="1923078"/>
          </a:xfrm>
          <a:prstGeom prst="rect">
            <a:avLst/>
          </a:prstGeom>
          <a:noFill/>
          <a:ln>
            <a:solidFill>
              <a:schemeClr val="tx1"/>
            </a:solidFill>
          </a:ln>
        </p:spPr>
      </p:pic>
      <p:pic>
        <p:nvPicPr>
          <p:cNvPr id="1031" name="Picture 7" descr="https://lpdaac.usgs.gov/var/ezwebin_site/storage/images/media/images/product_one_pager_images/mod11a1v005/4342-1-eng-US/mod11a1v005_gallerythumbnail.jpg"/>
          <p:cNvPicPr>
            <a:picLocks noChangeAspect="1" noChangeArrowheads="1"/>
          </p:cNvPicPr>
          <p:nvPr/>
        </p:nvPicPr>
        <p:blipFill>
          <a:blip r:embed="rId4" cstate="print"/>
          <a:srcRect l="4808" t="6326" r="5607" b="10061"/>
          <a:stretch>
            <a:fillRect/>
          </a:stretch>
        </p:blipFill>
        <p:spPr bwMode="auto">
          <a:xfrm>
            <a:off x="2728450" y="4054347"/>
            <a:ext cx="731520" cy="731520"/>
          </a:xfrm>
          <a:prstGeom prst="rect">
            <a:avLst/>
          </a:prstGeom>
          <a:noFill/>
        </p:spPr>
      </p:pic>
      <p:pic>
        <p:nvPicPr>
          <p:cNvPr id="1032" name="Picture 8"/>
          <p:cNvPicPr>
            <a:picLocks noChangeAspect="1" noChangeArrowheads="1"/>
          </p:cNvPicPr>
          <p:nvPr/>
        </p:nvPicPr>
        <p:blipFill>
          <a:blip r:embed="rId5" cstate="print"/>
          <a:srcRect/>
          <a:stretch>
            <a:fillRect/>
          </a:stretch>
        </p:blipFill>
        <p:spPr bwMode="auto">
          <a:xfrm>
            <a:off x="722672" y="4054347"/>
            <a:ext cx="731520" cy="731520"/>
          </a:xfrm>
          <a:prstGeom prst="rect">
            <a:avLst/>
          </a:prstGeom>
          <a:noFill/>
          <a:ln w="9525">
            <a:noFill/>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a:off x="5007077" y="4054347"/>
            <a:ext cx="731520" cy="731520"/>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srcRect/>
          <a:stretch>
            <a:fillRect/>
          </a:stretch>
        </p:blipFill>
        <p:spPr bwMode="auto">
          <a:xfrm>
            <a:off x="7148664" y="4021429"/>
            <a:ext cx="731520" cy="797357"/>
          </a:xfrm>
          <a:prstGeom prst="rect">
            <a:avLst/>
          </a:prstGeom>
          <a:noFill/>
          <a:ln w="9525">
            <a:noFill/>
            <a:miter lim="800000"/>
            <a:headEnd/>
            <a:tailEnd/>
          </a:ln>
        </p:spPr>
      </p:pic>
    </p:spTree>
    <p:extLst>
      <p:ext uri="{BB962C8B-B14F-4D97-AF65-F5344CB8AC3E}">
        <p14:creationId xmlns:p14="http://schemas.microsoft.com/office/powerpoint/2010/main" val="335027563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91729" y="-24574"/>
            <a:ext cx="8480323" cy="1785104"/>
          </a:xfrm>
          <a:prstGeom prst="rect">
            <a:avLst/>
          </a:prstGeom>
          <a:noFill/>
        </p:spPr>
        <p:txBody>
          <a:bodyPr wrap="square" rtlCol="0">
            <a:spAutoFit/>
          </a:bodyPr>
          <a:lstStyle/>
          <a:p>
            <a:pPr eaLnBrk="1" fontAlgn="auto" hangingPunct="1">
              <a:spcBef>
                <a:spcPts val="0"/>
              </a:spcBef>
              <a:spcAft>
                <a:spcPts val="0"/>
              </a:spcAft>
            </a:pPr>
            <a:r>
              <a:rPr lang="en-US" sz="1600" dirty="0" err="1">
                <a:solidFill>
                  <a:prstClr val="black"/>
                </a:solidFill>
                <a:latin typeface="Calibri"/>
              </a:rPr>
              <a:t>Programme</a:t>
            </a:r>
            <a:r>
              <a:rPr lang="en-US" sz="1600" dirty="0">
                <a:solidFill>
                  <a:prstClr val="black"/>
                </a:solidFill>
                <a:latin typeface="Calibri"/>
              </a:rPr>
              <a:t> (IGBP), which includes 11 natural vegetation classes, 3 developed and </a:t>
            </a:r>
            <a:r>
              <a:rPr lang="en-US" sz="1600" dirty="0" err="1">
                <a:solidFill>
                  <a:prstClr val="black"/>
                </a:solidFill>
                <a:latin typeface="Calibri"/>
              </a:rPr>
              <a:t>mosaicked</a:t>
            </a:r>
            <a:r>
              <a:rPr lang="en-US" sz="1600" dirty="0">
                <a:solidFill>
                  <a:prstClr val="black"/>
                </a:solidFill>
                <a:latin typeface="Calibri"/>
              </a:rPr>
              <a:t> land classes, and three non-vegetated land classes</a:t>
            </a:r>
            <a:r>
              <a:rPr lang="en-US" sz="1600" dirty="0" smtClean="0">
                <a:solidFill>
                  <a:prstClr val="black"/>
                </a:solidFill>
                <a:latin typeface="Calibri"/>
              </a:rPr>
              <a:t>.</a:t>
            </a:r>
          </a:p>
          <a:p>
            <a:pPr eaLnBrk="1" fontAlgn="auto" hangingPunct="1">
              <a:spcBef>
                <a:spcPts val="0"/>
              </a:spcBef>
              <a:spcAft>
                <a:spcPts val="0"/>
              </a:spcAft>
            </a:pPr>
            <a:endParaRPr lang="en-US" sz="1600" dirty="0">
              <a:solidFill>
                <a:prstClr val="black"/>
              </a:solidFill>
              <a:latin typeface="Calibri"/>
            </a:endParaRPr>
          </a:p>
          <a:p>
            <a:pPr eaLnBrk="1" fontAlgn="auto" hangingPunct="1">
              <a:spcBef>
                <a:spcPts val="0"/>
              </a:spcBef>
              <a:spcAft>
                <a:spcPts val="0"/>
              </a:spcAft>
            </a:pPr>
            <a:r>
              <a:rPr lang="en-US" sz="1600" dirty="0" smtClean="0">
                <a:solidFill>
                  <a:prstClr val="black"/>
                </a:solidFill>
                <a:latin typeface="Calibri"/>
              </a:rPr>
              <a:t>The MODIS Terra Land Cover Type Yearly L3 Global 1 km SIN Grid product incorporates five different land cover classification schemes, derived through a supervised decision-tree classification method.</a:t>
            </a:r>
          </a:p>
          <a:p>
            <a:pPr eaLnBrk="1" fontAlgn="auto" hangingPunct="1">
              <a:spcBef>
                <a:spcPts val="0"/>
              </a:spcBef>
              <a:spcAft>
                <a:spcPts val="0"/>
              </a:spcAft>
            </a:pPr>
            <a:endParaRPr lang="en-US" sz="1600" dirty="0" smtClean="0">
              <a:solidFill>
                <a:prstClr val="black"/>
              </a:solidFill>
              <a:latin typeface="Calibri"/>
            </a:endParaRPr>
          </a:p>
          <a:p>
            <a:pPr eaLnBrk="1" fontAlgn="auto" hangingPunct="1">
              <a:spcBef>
                <a:spcPts val="0"/>
              </a:spcBef>
              <a:spcAft>
                <a:spcPts val="0"/>
              </a:spcAft>
            </a:pPr>
            <a:r>
              <a:rPr lang="en-US" sz="1400" b="1" u="sng" dirty="0" smtClean="0">
                <a:solidFill>
                  <a:srgbClr val="4F81BD">
                    <a:lumMod val="75000"/>
                  </a:srgbClr>
                </a:solidFill>
                <a:latin typeface="Calibri"/>
                <a:sym typeface="Wingdings"/>
              </a:rPr>
              <a:t>See all </a:t>
            </a:r>
            <a:r>
              <a:rPr lang="en-US" sz="1400" b="1" u="sng" dirty="0" smtClean="0">
                <a:solidFill>
                  <a:srgbClr val="376092"/>
                </a:solidFill>
                <a:latin typeface="Calibri"/>
                <a:sym typeface="Wingdings"/>
              </a:rPr>
              <a:t>Editorial Reviews</a:t>
            </a:r>
            <a:endParaRPr lang="en-US" dirty="0">
              <a:solidFill>
                <a:srgbClr val="376092"/>
              </a:solidFill>
              <a:latin typeface="Calibri"/>
            </a:endParaRPr>
          </a:p>
        </p:txBody>
      </p:sp>
      <p:sp>
        <p:nvSpPr>
          <p:cNvPr id="24" name="TextBox 23"/>
          <p:cNvSpPr txBox="1"/>
          <p:nvPr/>
        </p:nvSpPr>
        <p:spPr>
          <a:xfrm>
            <a:off x="196649" y="1892709"/>
            <a:ext cx="8480323" cy="4862870"/>
          </a:xfrm>
          <a:prstGeom prst="rect">
            <a:avLst/>
          </a:prstGeom>
          <a:noFill/>
        </p:spPr>
        <p:txBody>
          <a:bodyPr wrap="square" rtlCol="0">
            <a:spAutoFit/>
          </a:bodyPr>
          <a:lstStyle/>
          <a:p>
            <a:pPr eaLnBrk="1" fontAlgn="auto" hangingPunct="1">
              <a:spcBef>
                <a:spcPts val="0"/>
              </a:spcBef>
              <a:spcAft>
                <a:spcPts val="0"/>
              </a:spcAft>
            </a:pPr>
            <a:r>
              <a:rPr lang="en-US" b="1" dirty="0" smtClean="0">
                <a:solidFill>
                  <a:srgbClr val="996633"/>
                </a:solidFill>
                <a:latin typeface="Calibri"/>
              </a:rPr>
              <a:t>Product Details</a:t>
            </a:r>
          </a:p>
          <a:p>
            <a:pPr lvl="1" eaLnBrk="1" fontAlgn="auto" hangingPunct="1">
              <a:spcBef>
                <a:spcPts val="0"/>
              </a:spcBef>
              <a:spcAft>
                <a:spcPts val="0"/>
              </a:spcAft>
            </a:pPr>
            <a:r>
              <a:rPr lang="en-US" sz="1800" b="1" dirty="0" smtClean="0">
                <a:solidFill>
                  <a:prstClr val="black"/>
                </a:solidFill>
                <a:latin typeface="Calibri"/>
              </a:rPr>
              <a:t>Product code: </a:t>
            </a:r>
            <a:r>
              <a:rPr lang="en-US" sz="1800" dirty="0" smtClean="0">
                <a:solidFill>
                  <a:srgbClr val="376092"/>
                </a:solidFill>
                <a:latin typeface="Calibri"/>
                <a:hlinkClick r:id="rId2" action="ppaction://hlinkfile"/>
              </a:rPr>
              <a:t>MOD12Q1</a:t>
            </a:r>
            <a:endParaRPr lang="en-US" sz="1800" dirty="0" smtClean="0">
              <a:solidFill>
                <a:srgbClr val="376092"/>
              </a:solidFill>
              <a:latin typeface="Calibri"/>
            </a:endParaRPr>
          </a:p>
          <a:p>
            <a:pPr lvl="1" eaLnBrk="1" fontAlgn="auto" hangingPunct="1">
              <a:spcBef>
                <a:spcPts val="0"/>
              </a:spcBef>
              <a:spcAft>
                <a:spcPts val="0"/>
              </a:spcAft>
            </a:pPr>
            <a:r>
              <a:rPr lang="en-US" sz="1800" b="1" dirty="0" smtClean="0">
                <a:solidFill>
                  <a:prstClr val="black"/>
                </a:solidFill>
                <a:latin typeface="Calibri"/>
              </a:rPr>
              <a:t>Platform: </a:t>
            </a:r>
            <a:r>
              <a:rPr lang="en-US" sz="1800" dirty="0">
                <a:solidFill>
                  <a:srgbClr val="376092"/>
                </a:solidFill>
                <a:latin typeface="Calibri"/>
                <a:hlinkClick r:id="rId2" action="ppaction://hlinkfile"/>
              </a:rPr>
              <a:t>Terra</a:t>
            </a:r>
          </a:p>
          <a:p>
            <a:pPr lvl="1" eaLnBrk="1" fontAlgn="auto" hangingPunct="1">
              <a:spcBef>
                <a:spcPts val="0"/>
              </a:spcBef>
              <a:spcAft>
                <a:spcPts val="0"/>
              </a:spcAft>
            </a:pPr>
            <a:r>
              <a:rPr lang="en-US" sz="1800" b="1" dirty="0" smtClean="0">
                <a:solidFill>
                  <a:prstClr val="black"/>
                </a:solidFill>
                <a:latin typeface="Calibri"/>
              </a:rPr>
              <a:t>Raster Type: </a:t>
            </a:r>
            <a:r>
              <a:rPr lang="en-US" sz="1800" dirty="0" smtClean="0">
                <a:solidFill>
                  <a:prstClr val="black"/>
                </a:solidFill>
                <a:latin typeface="Calibri"/>
              </a:rPr>
              <a:t>Tile</a:t>
            </a:r>
          </a:p>
          <a:p>
            <a:pPr lvl="1" eaLnBrk="1" fontAlgn="auto" hangingPunct="1">
              <a:spcBef>
                <a:spcPts val="0"/>
              </a:spcBef>
              <a:spcAft>
                <a:spcPts val="0"/>
              </a:spcAft>
            </a:pPr>
            <a:r>
              <a:rPr lang="en-US" sz="1800" b="1" dirty="0" smtClean="0">
                <a:solidFill>
                  <a:prstClr val="black"/>
                </a:solidFill>
                <a:latin typeface="Calibri"/>
              </a:rPr>
              <a:t>Resolution: </a:t>
            </a:r>
            <a:r>
              <a:rPr lang="en-US" sz="1800" dirty="0" smtClean="0">
                <a:solidFill>
                  <a:prstClr val="black"/>
                </a:solidFill>
                <a:latin typeface="Calibri"/>
              </a:rPr>
              <a:t>1000m</a:t>
            </a:r>
          </a:p>
          <a:p>
            <a:pPr lvl="1" eaLnBrk="1" fontAlgn="auto" hangingPunct="1">
              <a:spcBef>
                <a:spcPts val="0"/>
              </a:spcBef>
              <a:spcAft>
                <a:spcPts val="0"/>
              </a:spcAft>
            </a:pPr>
            <a:r>
              <a:rPr lang="en-US" sz="1800" b="1" dirty="0" smtClean="0">
                <a:solidFill>
                  <a:prstClr val="black"/>
                </a:solidFill>
                <a:latin typeface="Calibri"/>
              </a:rPr>
              <a:t>Temporal Granularity: </a:t>
            </a:r>
            <a:r>
              <a:rPr lang="en-US" sz="1800" dirty="0" smtClean="0">
                <a:solidFill>
                  <a:prstClr val="black"/>
                </a:solidFill>
                <a:latin typeface="Calibri"/>
              </a:rPr>
              <a:t>Annual</a:t>
            </a:r>
          </a:p>
          <a:p>
            <a:pPr lvl="1" eaLnBrk="1" fontAlgn="auto" hangingPunct="1">
              <a:spcBef>
                <a:spcPts val="0"/>
              </a:spcBef>
              <a:spcAft>
                <a:spcPts val="0"/>
              </a:spcAft>
            </a:pPr>
            <a:r>
              <a:rPr lang="en-US" sz="1800" b="1" dirty="0">
                <a:solidFill>
                  <a:prstClr val="black"/>
                </a:solidFill>
                <a:latin typeface="Calibri"/>
              </a:rPr>
              <a:t>Earth Science Best Sellers Rank</a:t>
            </a:r>
            <a:r>
              <a:rPr lang="en-US" sz="1800" dirty="0" smtClean="0">
                <a:solidFill>
                  <a:prstClr val="black"/>
                </a:solidFill>
                <a:latin typeface="Calibri"/>
              </a:rPr>
              <a:t>:  #142</a:t>
            </a:r>
          </a:p>
          <a:p>
            <a:pPr lvl="1" eaLnBrk="1" fontAlgn="auto" hangingPunct="1">
              <a:spcBef>
                <a:spcPts val="0"/>
              </a:spcBef>
              <a:spcAft>
                <a:spcPts val="0"/>
              </a:spcAft>
            </a:pPr>
            <a:endParaRPr lang="en-US" dirty="0">
              <a:solidFill>
                <a:prstClr val="black"/>
              </a:solidFill>
              <a:latin typeface="Calibri"/>
            </a:endParaRPr>
          </a:p>
          <a:p>
            <a:pPr eaLnBrk="1" fontAlgn="auto" hangingPunct="1">
              <a:spcBef>
                <a:spcPts val="0"/>
              </a:spcBef>
              <a:spcAft>
                <a:spcPts val="0"/>
              </a:spcAft>
            </a:pPr>
            <a:r>
              <a:rPr lang="en-US" b="1" dirty="0" smtClean="0">
                <a:solidFill>
                  <a:srgbClr val="996633"/>
                </a:solidFill>
                <a:latin typeface="Calibri"/>
              </a:rPr>
              <a:t>Customer Reviews</a:t>
            </a:r>
          </a:p>
          <a:p>
            <a:pPr lvl="1" eaLnBrk="1" fontAlgn="auto" hangingPunct="1">
              <a:spcBef>
                <a:spcPts val="0"/>
              </a:spcBef>
              <a:spcAft>
                <a:spcPts val="0"/>
              </a:spcAft>
            </a:pPr>
            <a:r>
              <a:rPr lang="en-US" sz="1800" b="1" dirty="0" smtClean="0">
                <a:solidFill>
                  <a:prstClr val="black"/>
                </a:solidFill>
                <a:latin typeface="Calibri"/>
              </a:rPr>
              <a:t>Average Customer Review: </a:t>
            </a:r>
            <a:r>
              <a:rPr lang="en-US" sz="1800" b="1" dirty="0" smtClean="0">
                <a:solidFill>
                  <a:srgbClr val="F79646">
                    <a:lumMod val="75000"/>
                  </a:srgbClr>
                </a:solidFill>
                <a:latin typeface="Calibri"/>
                <a:sym typeface="Wingdings"/>
              </a:rPr>
              <a:t>   </a:t>
            </a:r>
            <a:r>
              <a:rPr lang="en-US" sz="1800" dirty="0" smtClean="0">
                <a:solidFill>
                  <a:srgbClr val="376092"/>
                </a:solidFill>
                <a:latin typeface="Calibri"/>
              </a:rPr>
              <a:t> (278 customer reviews)</a:t>
            </a:r>
            <a:endParaRPr lang="en-US" dirty="0" smtClean="0">
              <a:solidFill>
                <a:srgbClr val="376092"/>
              </a:solidFill>
              <a:latin typeface="Calibri"/>
            </a:endParaRPr>
          </a:p>
          <a:p>
            <a:pPr lvl="1" eaLnBrk="1" fontAlgn="auto" hangingPunct="1">
              <a:spcBef>
                <a:spcPts val="0"/>
              </a:spcBef>
              <a:spcAft>
                <a:spcPts val="0"/>
              </a:spcAft>
            </a:pPr>
            <a:endParaRPr lang="en-US" b="1" dirty="0" smtClean="0">
              <a:solidFill>
                <a:prstClr val="black"/>
              </a:solidFill>
              <a:latin typeface="Calibri"/>
            </a:endParaRPr>
          </a:p>
          <a:p>
            <a:pPr lvl="1" eaLnBrk="1" fontAlgn="auto" hangingPunct="1">
              <a:spcBef>
                <a:spcPts val="0"/>
              </a:spcBef>
              <a:spcAft>
                <a:spcPts val="0"/>
              </a:spcAft>
            </a:pPr>
            <a:r>
              <a:rPr lang="en-US" sz="1800" b="1" dirty="0" smtClean="0">
                <a:solidFill>
                  <a:srgbClr val="996633"/>
                </a:solidFill>
                <a:latin typeface="Calibri"/>
              </a:rPr>
              <a:t>Most Helpful Customer Reviews</a:t>
            </a:r>
            <a:r>
              <a:rPr lang="en-US" sz="1800" b="1" dirty="0" smtClean="0">
                <a:solidFill>
                  <a:prstClr val="black"/>
                </a:solidFill>
                <a:latin typeface="Calibri"/>
              </a:rPr>
              <a:t/>
            </a:r>
            <a:br>
              <a:rPr lang="en-US" sz="1800" b="1" dirty="0" smtClean="0">
                <a:solidFill>
                  <a:prstClr val="black"/>
                </a:solidFill>
                <a:latin typeface="Calibri"/>
              </a:rPr>
            </a:br>
            <a:r>
              <a:rPr lang="en-US" sz="1800" dirty="0" smtClean="0">
                <a:solidFill>
                  <a:prstClr val="black"/>
                </a:solidFill>
                <a:latin typeface="Calibri"/>
              </a:rPr>
              <a:t>78 of 81 people found the following review helpful</a:t>
            </a:r>
            <a:r>
              <a:rPr lang="en-US" sz="1800" b="1" dirty="0" smtClean="0">
                <a:solidFill>
                  <a:prstClr val="black"/>
                </a:solidFill>
                <a:latin typeface="Calibri"/>
              </a:rPr>
              <a:t>:</a:t>
            </a:r>
          </a:p>
          <a:p>
            <a:pPr lvl="1" eaLnBrk="1" fontAlgn="auto" hangingPunct="1">
              <a:spcBef>
                <a:spcPts val="0"/>
              </a:spcBef>
              <a:spcAft>
                <a:spcPts val="0"/>
              </a:spcAft>
            </a:pPr>
            <a:r>
              <a:rPr lang="en-US" sz="1800" dirty="0" smtClean="0">
                <a:solidFill>
                  <a:prstClr val="black"/>
                </a:solidFill>
                <a:latin typeface="Calibri"/>
              </a:rPr>
              <a:t>Latest product is based on MODIS v.5; found that the urban classification is underrepresented but otherwise a great product. </a:t>
            </a:r>
          </a:p>
          <a:p>
            <a:pPr lvl="1" eaLnBrk="1" fontAlgn="auto" hangingPunct="1">
              <a:spcBef>
                <a:spcPts val="0"/>
              </a:spcBef>
              <a:spcAft>
                <a:spcPts val="0"/>
              </a:spcAft>
            </a:pPr>
            <a:endParaRPr lang="en-US" sz="1600" b="1" dirty="0">
              <a:solidFill>
                <a:prstClr val="black"/>
              </a:solidFill>
              <a:latin typeface="Calibri"/>
            </a:endParaRPr>
          </a:p>
          <a:p>
            <a:pPr eaLnBrk="1" fontAlgn="auto" hangingPunct="1">
              <a:spcBef>
                <a:spcPts val="0"/>
              </a:spcBef>
              <a:spcAft>
                <a:spcPts val="0"/>
              </a:spcAft>
            </a:pPr>
            <a:r>
              <a:rPr lang="en-US" sz="1600" dirty="0">
                <a:solidFill>
                  <a:prstClr val="black"/>
                </a:solidFill>
                <a:latin typeface="Calibri"/>
              </a:rPr>
              <a:t>› </a:t>
            </a:r>
            <a:r>
              <a:rPr lang="en-US" sz="1600" dirty="0">
                <a:solidFill>
                  <a:prstClr val="black"/>
                </a:solidFill>
                <a:latin typeface="Calibri"/>
                <a:hlinkClick r:id="rId3"/>
              </a:rPr>
              <a:t>See all 278 customer reviews...</a:t>
            </a:r>
            <a:r>
              <a:rPr lang="en-US" sz="1600" dirty="0">
                <a:solidFill>
                  <a:prstClr val="black"/>
                </a:solidFill>
                <a:latin typeface="Calibri"/>
              </a:rPr>
              <a:t> </a:t>
            </a:r>
          </a:p>
        </p:txBody>
      </p:sp>
    </p:spTree>
    <p:extLst>
      <p:ext uri="{BB962C8B-B14F-4D97-AF65-F5344CB8AC3E}">
        <p14:creationId xmlns:p14="http://schemas.microsoft.com/office/powerpoint/2010/main" val="905666926"/>
      </p:ext>
    </p:extLst>
  </p:cSld>
  <p:clrMapOvr>
    <a:masterClrMapping/>
  </p:clrMapOvr>
  <p:transition spd="med">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a:r>
              <a:rPr lang="en-US" sz="1400">
                <a:solidFill>
                  <a:srgbClr val="000000"/>
                </a:solidFill>
              </a:rPr>
              <a:t>|‌ </a:t>
            </a:r>
            <a:fld id="{1F9AE702-E3BC-46CA-9766-CE0FCBB4EE5D}" type="slidenum">
              <a:rPr lang="en-US" sz="1400">
                <a:solidFill>
                  <a:srgbClr val="000000"/>
                </a:solidFill>
              </a:rPr>
              <a:pPr algn="r"/>
              <a:t>15</a:t>
            </a:fld>
            <a:endParaRPr lang="en-US" sz="1400">
              <a:solidFill>
                <a:srgbClr val="000000"/>
              </a:solidFill>
            </a:endParaRPr>
          </a:p>
        </p:txBody>
      </p:sp>
      <p:sp>
        <p:nvSpPr>
          <p:cNvPr id="17411" name="Rectangle 3"/>
          <p:cNvSpPr>
            <a:spLocks noChangeArrowheads="1"/>
          </p:cNvSpPr>
          <p:nvPr/>
        </p:nvSpPr>
        <p:spPr bwMode="auto">
          <a:xfrm>
            <a:off x="415925" y="1450975"/>
            <a:ext cx="4572000" cy="4770537"/>
          </a:xfrm>
          <a:prstGeom prst="rect">
            <a:avLst/>
          </a:prstGeom>
          <a:noFill/>
          <a:ln w="9525">
            <a:noFill/>
            <a:miter lim="800000"/>
            <a:headEnd/>
            <a:tailEnd/>
          </a:ln>
        </p:spPr>
        <p:txBody>
          <a:bodyPr>
            <a:spAutoFit/>
          </a:bodyPr>
          <a:lstStyle/>
          <a:p>
            <a:r>
              <a:rPr lang="en-US" sz="2400" dirty="0">
                <a:solidFill>
                  <a:srgbClr val="000000"/>
                </a:solidFill>
              </a:rPr>
              <a:t>The national strategy outlined here has as its overarching objective a program of scientific discovery and development of applications that will enhance economic competitiveness, protect life and property, and assist in the stewardship of the planet for this and future generations.</a:t>
            </a:r>
          </a:p>
          <a:p>
            <a:endParaRPr lang="en-US" sz="2400" dirty="0">
              <a:solidFill>
                <a:srgbClr val="000000"/>
              </a:solidFill>
            </a:endParaRPr>
          </a:p>
          <a:p>
            <a:pPr algn="r"/>
            <a:r>
              <a:rPr lang="en-US" i="1" dirty="0">
                <a:solidFill>
                  <a:srgbClr val="000000"/>
                </a:solidFill>
              </a:rPr>
              <a:t>Earth Science Decadal </a:t>
            </a:r>
            <a:r>
              <a:rPr lang="en-US" i="1" dirty="0" smtClean="0">
                <a:solidFill>
                  <a:srgbClr val="000000"/>
                </a:solidFill>
              </a:rPr>
              <a:t>Survey</a:t>
            </a:r>
          </a:p>
          <a:p>
            <a:pPr algn="r"/>
            <a:r>
              <a:rPr lang="en-US" i="1" dirty="0" smtClean="0">
                <a:solidFill>
                  <a:srgbClr val="000000"/>
                </a:solidFill>
              </a:rPr>
              <a:t>2007</a:t>
            </a:r>
            <a:endParaRPr lang="en-US" i="1" dirty="0">
              <a:solidFill>
                <a:srgbClr val="000000"/>
              </a:solidFill>
            </a:endParaRPr>
          </a:p>
        </p:txBody>
      </p:sp>
      <p:pic>
        <p:nvPicPr>
          <p:cNvPr id="17412" name="Picture 2"/>
          <p:cNvPicPr>
            <a:picLocks noChangeAspect="1" noChangeArrowheads="1"/>
          </p:cNvPicPr>
          <p:nvPr/>
        </p:nvPicPr>
        <p:blipFill>
          <a:blip r:embed="rId2" cstate="screen"/>
          <a:srcRect/>
          <a:stretch>
            <a:fillRect/>
          </a:stretch>
        </p:blipFill>
        <p:spPr bwMode="auto">
          <a:xfrm>
            <a:off x="5145088" y="1255713"/>
            <a:ext cx="3794125" cy="4997450"/>
          </a:xfrm>
          <a:prstGeom prst="rect">
            <a:avLst/>
          </a:prstGeom>
          <a:noFill/>
          <a:ln w="9525">
            <a:noFill/>
            <a:miter lim="800000"/>
            <a:headEnd/>
            <a:tailEnd/>
          </a:ln>
        </p:spPr>
      </p:pic>
      <p:sp>
        <p:nvSpPr>
          <p:cNvPr id="17413" name="Rectangle 3"/>
          <p:cNvSpPr>
            <a:spLocks noChangeArrowheads="1"/>
          </p:cNvSpPr>
          <p:nvPr/>
        </p:nvSpPr>
        <p:spPr bwMode="auto">
          <a:xfrm>
            <a:off x="173038" y="0"/>
            <a:ext cx="7561262" cy="835025"/>
          </a:xfrm>
          <a:prstGeom prst="rect">
            <a:avLst/>
          </a:prstGeom>
          <a:noFill/>
          <a:ln w="9525">
            <a:noFill/>
            <a:miter lim="800000"/>
            <a:headEnd/>
            <a:tailEnd/>
          </a:ln>
        </p:spPr>
        <p:txBody>
          <a:bodyPr anchor="ctr"/>
          <a:lstStyle/>
          <a:p>
            <a:r>
              <a:rPr lang="en-US" sz="2800" b="1" i="1" dirty="0">
                <a:solidFill>
                  <a:srgbClr val="FFFFFF"/>
                </a:solidFill>
              </a:rPr>
              <a:t>Earth Science &amp; </a:t>
            </a:r>
            <a:r>
              <a:rPr lang="en-US" sz="2800" b="1" i="1" dirty="0" smtClean="0">
                <a:solidFill>
                  <a:srgbClr val="FFFFFF"/>
                </a:solidFill>
              </a:rPr>
              <a:t>Applications from Space</a:t>
            </a:r>
            <a:endParaRPr lang="en-US" b="1" i="1" dirty="0">
              <a:solidFill>
                <a:srgbClr val="FFFFFF"/>
              </a:solidFill>
            </a:endParaRPr>
          </a:p>
        </p:txBody>
      </p:sp>
    </p:spTree>
    <p:extLst>
      <p:ext uri="{BB962C8B-B14F-4D97-AF65-F5344CB8AC3E}">
        <p14:creationId xmlns:p14="http://schemas.microsoft.com/office/powerpoint/2010/main" val="13890365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44488" y="1206500"/>
            <a:ext cx="5278437" cy="5475288"/>
          </a:xfrm>
          <a:prstGeom prst="rect">
            <a:avLst/>
          </a:prstGeom>
          <a:noFill/>
          <a:ln w="9525">
            <a:noFill/>
            <a:miter lim="800000"/>
            <a:headEnd/>
            <a:tailEnd/>
          </a:ln>
        </p:spPr>
        <p:txBody>
          <a:bodyPr/>
          <a:lstStyle/>
          <a:p>
            <a:pPr eaLnBrk="1" hangingPunct="1">
              <a:spcAft>
                <a:spcPts val="1200"/>
              </a:spcAft>
              <a:defRPr/>
            </a:pPr>
            <a:r>
              <a:rPr lang="en-US" sz="2200" b="1" dirty="0">
                <a:solidFill>
                  <a:srgbClr val="333399"/>
                </a:solidFill>
                <a:latin typeface="Arial" pitchFamily="34" charset="0"/>
              </a:rPr>
              <a:t>Applications in Mission Life-cycle</a:t>
            </a:r>
            <a:endParaRPr lang="en-US" sz="2200" dirty="0">
              <a:solidFill>
                <a:srgbClr val="000000"/>
              </a:solidFill>
              <a:latin typeface="Arial" pitchFamily="34" charset="0"/>
            </a:endParaRPr>
          </a:p>
          <a:p>
            <a:pPr eaLnBrk="1" hangingPunct="1">
              <a:defRPr/>
            </a:pPr>
            <a:r>
              <a:rPr lang="en-US" sz="2200" dirty="0">
                <a:solidFill>
                  <a:srgbClr val="000000"/>
                </a:solidFill>
                <a:latin typeface="Arial" pitchFamily="34" charset="0"/>
              </a:rPr>
              <a:t>Significant efforts for applications-oriented users to engage throughout the satellite mission lifecycle, especially planning, formulation, and development phases.  Examples include:</a:t>
            </a:r>
          </a:p>
          <a:p>
            <a:pPr marL="457200" indent="-457200" eaLnBrk="1" hangingPunct="1">
              <a:defRPr/>
            </a:pPr>
            <a:endParaRPr lang="en-US" sz="2200" dirty="0">
              <a:solidFill>
                <a:srgbClr val="000000"/>
              </a:solidFill>
              <a:latin typeface="Arial" pitchFamily="34" charset="0"/>
            </a:endParaRPr>
          </a:p>
          <a:p>
            <a:pPr marL="231775" indent="-231775" eaLnBrk="1" hangingPunct="1">
              <a:spcAft>
                <a:spcPts val="600"/>
              </a:spcAft>
              <a:buFont typeface="Arial" pitchFamily="34" charset="0"/>
              <a:buChar char="»"/>
              <a:defRPr/>
            </a:pPr>
            <a:r>
              <a:rPr lang="en-US" sz="2200" dirty="0">
                <a:solidFill>
                  <a:srgbClr val="000000"/>
                </a:solidFill>
                <a:latin typeface="Arial" pitchFamily="34" charset="0"/>
              </a:rPr>
              <a:t>Community Workshops</a:t>
            </a:r>
          </a:p>
          <a:p>
            <a:pPr marL="231775" indent="-231775" eaLnBrk="1" hangingPunct="1">
              <a:spcAft>
                <a:spcPts val="600"/>
              </a:spcAft>
              <a:buFont typeface="Arial" pitchFamily="34" charset="0"/>
              <a:buChar char="»"/>
              <a:defRPr/>
            </a:pPr>
            <a:r>
              <a:rPr lang="en-US" sz="2200" dirty="0">
                <a:solidFill>
                  <a:srgbClr val="000000"/>
                </a:solidFill>
                <a:latin typeface="Arial" pitchFamily="34" charset="0"/>
              </a:rPr>
              <a:t>Early Adopters</a:t>
            </a:r>
          </a:p>
          <a:p>
            <a:pPr marL="231775" indent="-231775" eaLnBrk="1" hangingPunct="1">
              <a:spcAft>
                <a:spcPts val="600"/>
              </a:spcAft>
              <a:buFont typeface="Arial" pitchFamily="34" charset="0"/>
              <a:buChar char="»"/>
              <a:defRPr/>
            </a:pPr>
            <a:r>
              <a:rPr lang="en-US" sz="2200" dirty="0">
                <a:solidFill>
                  <a:srgbClr val="000000"/>
                </a:solidFill>
                <a:latin typeface="Arial" pitchFamily="34" charset="0"/>
              </a:rPr>
              <a:t>Mission Applications Plans</a:t>
            </a:r>
          </a:p>
          <a:p>
            <a:pPr marL="231775" indent="-231775" eaLnBrk="1" hangingPunct="1">
              <a:spcAft>
                <a:spcPts val="600"/>
              </a:spcAft>
              <a:buFont typeface="Arial" pitchFamily="34" charset="0"/>
              <a:buChar char="»"/>
              <a:defRPr/>
            </a:pPr>
            <a:r>
              <a:rPr lang="en-US" sz="2200" dirty="0">
                <a:solidFill>
                  <a:srgbClr val="000000"/>
                </a:solidFill>
                <a:latin typeface="Arial" pitchFamily="34" charset="0"/>
              </a:rPr>
              <a:t>Applications Traceability Matrices</a:t>
            </a:r>
          </a:p>
          <a:p>
            <a:pPr marL="231775" indent="-231775" eaLnBrk="1" hangingPunct="1">
              <a:spcAft>
                <a:spcPts val="600"/>
              </a:spcAft>
              <a:buFont typeface="Arial" pitchFamily="34" charset="0"/>
              <a:buChar char="»"/>
              <a:defRPr/>
            </a:pPr>
            <a:r>
              <a:rPr lang="en-US" sz="2200" dirty="0">
                <a:solidFill>
                  <a:srgbClr val="000000"/>
                </a:solidFill>
                <a:latin typeface="Arial" pitchFamily="34" charset="0"/>
              </a:rPr>
              <a:t>Webinars </a:t>
            </a:r>
          </a:p>
          <a:p>
            <a:pPr marL="231775" indent="-231775" eaLnBrk="1" hangingPunct="1">
              <a:spcAft>
                <a:spcPts val="600"/>
              </a:spcAft>
              <a:buFont typeface="Arial" pitchFamily="34" charset="0"/>
              <a:buChar char="»"/>
              <a:defRPr/>
            </a:pPr>
            <a:r>
              <a:rPr lang="en-US" sz="2200" dirty="0">
                <a:solidFill>
                  <a:srgbClr val="000000"/>
                </a:solidFill>
                <a:latin typeface="Arial" pitchFamily="34" charset="0"/>
              </a:rPr>
              <a:t>Tutorials </a:t>
            </a:r>
          </a:p>
          <a:p>
            <a:pPr eaLnBrk="1" hangingPunct="1">
              <a:spcAft>
                <a:spcPts val="600"/>
              </a:spcAft>
              <a:defRPr/>
            </a:pPr>
            <a:endParaRPr lang="en-US" sz="2400" dirty="0">
              <a:solidFill>
                <a:srgbClr val="FF0000"/>
              </a:solidFill>
              <a:latin typeface="Arial" pitchFamily="34" charset="0"/>
            </a:endParaRPr>
          </a:p>
          <a:p>
            <a:pPr eaLnBrk="1" hangingPunct="1">
              <a:spcAft>
                <a:spcPts val="600"/>
              </a:spcAft>
              <a:defRPr/>
            </a:pPr>
            <a:endParaRPr lang="en-US" sz="2200" dirty="0">
              <a:solidFill>
                <a:srgbClr val="000000"/>
              </a:solidFill>
              <a:latin typeface="Arial" pitchFamily="34" charset="0"/>
            </a:endParaRPr>
          </a:p>
        </p:txBody>
      </p:sp>
      <p:sp>
        <p:nvSpPr>
          <p:cNvPr id="19459" name="Rectangle 3"/>
          <p:cNvSpPr txBox="1">
            <a:spLocks noChangeArrowheads="1"/>
          </p:cNvSpPr>
          <p:nvPr/>
        </p:nvSpPr>
        <p:spPr bwMode="auto">
          <a:xfrm>
            <a:off x="8628063" y="6503988"/>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altLang="en-US" sz="1400" smtClean="0">
                <a:solidFill>
                  <a:srgbClr val="000000"/>
                </a:solidFill>
              </a:rPr>
              <a:t>|‌ </a:t>
            </a:r>
            <a:fld id="{4F3A1C60-19DD-415E-88CE-62F6DABEEC8F}" type="slidenum">
              <a:rPr lang="en-US" altLang="en-US" sz="1400" smtClean="0">
                <a:solidFill>
                  <a:srgbClr val="000000"/>
                </a:solidFill>
              </a:rPr>
              <a:pPr algn="r"/>
              <a:t>16</a:t>
            </a:fld>
            <a:endParaRPr lang="en-US" altLang="en-US" sz="1400" smtClean="0">
              <a:solidFill>
                <a:srgbClr val="000000"/>
              </a:solidFill>
            </a:endParaRPr>
          </a:p>
        </p:txBody>
      </p:sp>
      <p:sp>
        <p:nvSpPr>
          <p:cNvPr id="19460" name="Rectangle 2"/>
          <p:cNvSpPr>
            <a:spLocks noChangeArrowheads="1"/>
          </p:cNvSpPr>
          <p:nvPr/>
        </p:nvSpPr>
        <p:spPr bwMode="auto">
          <a:xfrm>
            <a:off x="163513" y="0"/>
            <a:ext cx="79486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i="1" smtClean="0">
                <a:solidFill>
                  <a:srgbClr val="FFFFFF"/>
                </a:solidFill>
                <a:cs typeface="Arial" pitchFamily="34" charset="0"/>
              </a:rPr>
              <a:t>Missions &amp; Applications</a:t>
            </a: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925" y="1398588"/>
            <a:ext cx="3262313"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793878"/>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344489" y="975995"/>
            <a:ext cx="5272540" cy="5474757"/>
          </a:xfrm>
          <a:prstGeom prst="rect">
            <a:avLst/>
          </a:prstGeom>
          <a:noFill/>
          <a:ln w="9525">
            <a:noFill/>
            <a:miter lim="800000"/>
            <a:headEnd/>
            <a:tailEnd/>
          </a:ln>
        </p:spPr>
        <p:txBody>
          <a:bodyPr lIns="91429" tIns="45714" rIns="91429" bIns="45714"/>
          <a:lstStyle/>
          <a:p>
            <a:pPr>
              <a:spcAft>
                <a:spcPts val="1200"/>
              </a:spcAft>
              <a:defRPr/>
            </a:pPr>
            <a:r>
              <a:rPr lang="en-US" sz="2200" b="1" dirty="0">
                <a:solidFill>
                  <a:srgbClr val="333399"/>
                </a:solidFill>
                <a:latin typeface="Arial"/>
              </a:rPr>
              <a:t>Early Adopters: </a:t>
            </a:r>
            <a:r>
              <a:rPr lang="en-US" sz="2200" b="1" i="1" dirty="0">
                <a:solidFill>
                  <a:srgbClr val="333399"/>
                </a:solidFill>
                <a:latin typeface="Arial"/>
              </a:rPr>
              <a:t>New with SMAP</a:t>
            </a:r>
            <a:br>
              <a:rPr lang="en-US" sz="2200" b="1" i="1" dirty="0">
                <a:solidFill>
                  <a:srgbClr val="333399"/>
                </a:solidFill>
                <a:latin typeface="Arial"/>
              </a:rPr>
            </a:br>
            <a:r>
              <a:rPr lang="en-US" dirty="0">
                <a:solidFill>
                  <a:srgbClr val="000000"/>
                </a:solidFill>
                <a:latin typeface="Arial"/>
              </a:rPr>
              <a:t>Purpose is to conduct pre-launch applications research to accelerate use of data after launch.</a:t>
            </a:r>
          </a:p>
          <a:p>
            <a:pPr>
              <a:defRPr/>
            </a:pPr>
            <a:r>
              <a:rPr lang="en-US" dirty="0">
                <a:solidFill>
                  <a:srgbClr val="000000"/>
                </a:solidFill>
                <a:latin typeface="Arial"/>
              </a:rPr>
              <a:t>Organizations with clearly-defined needs for </a:t>
            </a:r>
            <a:r>
              <a:rPr lang="en-US" i="1" dirty="0">
                <a:solidFill>
                  <a:srgbClr val="000000"/>
                </a:solidFill>
                <a:latin typeface="Arial"/>
              </a:rPr>
              <a:t>SMAP</a:t>
            </a:r>
            <a:r>
              <a:rPr lang="en-US" dirty="0">
                <a:solidFill>
                  <a:srgbClr val="000000"/>
                </a:solidFill>
                <a:latin typeface="Arial"/>
              </a:rPr>
              <a:t>-like data products evaluate &amp; demonstrate the utility of </a:t>
            </a:r>
            <a:r>
              <a:rPr lang="en-US" i="1" dirty="0">
                <a:solidFill>
                  <a:srgbClr val="000000"/>
                </a:solidFill>
                <a:latin typeface="Arial"/>
              </a:rPr>
              <a:t>SMAP</a:t>
            </a:r>
            <a:r>
              <a:rPr lang="en-US" dirty="0">
                <a:solidFill>
                  <a:srgbClr val="000000"/>
                </a:solidFill>
                <a:latin typeface="Arial"/>
              </a:rPr>
              <a:t> data for their application and decision making.</a:t>
            </a:r>
          </a:p>
          <a:p>
            <a:pPr>
              <a:defRPr/>
            </a:pPr>
            <a:endParaRPr lang="en-US" sz="1400" dirty="0">
              <a:solidFill>
                <a:srgbClr val="000000"/>
              </a:solidFill>
              <a:latin typeface="Arial"/>
            </a:endParaRPr>
          </a:p>
          <a:p>
            <a:pPr marL="457146" indent="-457146">
              <a:defRPr/>
            </a:pPr>
            <a:r>
              <a:rPr lang="en-US" dirty="0">
                <a:solidFill>
                  <a:srgbClr val="000000"/>
                </a:solidFill>
                <a:latin typeface="Arial"/>
              </a:rPr>
              <a:t>Early Adopters:</a:t>
            </a:r>
          </a:p>
          <a:p>
            <a:pPr marL="231748" indent="-231748">
              <a:spcAft>
                <a:spcPts val="400"/>
              </a:spcAft>
              <a:buFont typeface="Arial" pitchFamily="34" charset="0"/>
              <a:buChar char="»"/>
              <a:defRPr/>
            </a:pPr>
            <a:r>
              <a:rPr lang="en-US" sz="1800" dirty="0">
                <a:solidFill>
                  <a:srgbClr val="000000"/>
                </a:solidFill>
                <a:latin typeface="Arial"/>
              </a:rPr>
              <a:t>Use data products prior to launch (simulated data and </a:t>
            </a:r>
            <a:r>
              <a:rPr lang="en-US" sz="1800" dirty="0" err="1">
                <a:solidFill>
                  <a:srgbClr val="000000"/>
                </a:solidFill>
                <a:latin typeface="Arial"/>
              </a:rPr>
              <a:t>cal</a:t>
            </a:r>
            <a:r>
              <a:rPr lang="en-US" sz="1800" dirty="0">
                <a:solidFill>
                  <a:srgbClr val="000000"/>
                </a:solidFill>
                <a:latin typeface="Arial"/>
              </a:rPr>
              <a:t>/</a:t>
            </a:r>
            <a:r>
              <a:rPr lang="en-US" sz="1800" dirty="0" err="1">
                <a:solidFill>
                  <a:srgbClr val="000000"/>
                </a:solidFill>
                <a:latin typeface="Arial"/>
              </a:rPr>
              <a:t>val</a:t>
            </a:r>
            <a:r>
              <a:rPr lang="en-US" sz="1800" dirty="0">
                <a:solidFill>
                  <a:srgbClr val="000000"/>
                </a:solidFill>
                <a:latin typeface="Arial"/>
              </a:rPr>
              <a:t> data from field campaigns)</a:t>
            </a:r>
          </a:p>
          <a:p>
            <a:pPr marL="231748" indent="-231748">
              <a:spcAft>
                <a:spcPts val="400"/>
              </a:spcAft>
              <a:buFont typeface="Arial" pitchFamily="34" charset="0"/>
              <a:buChar char="»"/>
              <a:defRPr/>
            </a:pPr>
            <a:r>
              <a:rPr lang="en-US" sz="1800" dirty="0">
                <a:solidFill>
                  <a:srgbClr val="000000"/>
                </a:solidFill>
                <a:latin typeface="Arial"/>
              </a:rPr>
              <a:t>Provide feedback on products and formats </a:t>
            </a:r>
            <a:br>
              <a:rPr lang="en-US" sz="1800" dirty="0">
                <a:solidFill>
                  <a:srgbClr val="000000"/>
                </a:solidFill>
                <a:latin typeface="Arial"/>
              </a:rPr>
            </a:br>
            <a:r>
              <a:rPr lang="en-US" sz="1800" dirty="0">
                <a:solidFill>
                  <a:srgbClr val="000000"/>
                </a:solidFill>
                <a:latin typeface="Arial"/>
              </a:rPr>
              <a:t>to increase applications value of mission</a:t>
            </a:r>
          </a:p>
          <a:p>
            <a:pPr marL="231748" indent="-231748">
              <a:spcAft>
                <a:spcPts val="400"/>
              </a:spcAft>
              <a:buFont typeface="Arial" pitchFamily="34" charset="0"/>
              <a:buChar char="»"/>
              <a:defRPr/>
            </a:pPr>
            <a:r>
              <a:rPr lang="en-US" sz="1800" dirty="0">
                <a:solidFill>
                  <a:srgbClr val="000000"/>
                </a:solidFill>
                <a:latin typeface="Arial"/>
              </a:rPr>
              <a:t>Streamline and accelerate use of data soon after launch and check-out</a:t>
            </a:r>
          </a:p>
          <a:p>
            <a:pPr marL="231748" indent="-231748">
              <a:buFont typeface="Arial" pitchFamily="34" charset="0"/>
              <a:buChar char="»"/>
              <a:defRPr/>
            </a:pPr>
            <a:r>
              <a:rPr lang="en-US" sz="1800" dirty="0">
                <a:solidFill>
                  <a:srgbClr val="000000"/>
                </a:solidFill>
                <a:latin typeface="Arial"/>
              </a:rPr>
              <a:t>Supply own resources to do these activities</a:t>
            </a:r>
          </a:p>
          <a:p>
            <a:pPr>
              <a:defRPr/>
            </a:pPr>
            <a:endParaRPr lang="en-US" sz="1600" dirty="0">
              <a:solidFill>
                <a:srgbClr val="000000"/>
              </a:solidFill>
              <a:latin typeface="Arial"/>
            </a:endParaRPr>
          </a:p>
        </p:txBody>
      </p:sp>
      <p:cxnSp>
        <p:nvCxnSpPr>
          <p:cNvPr id="6" name="Straight Connector 5"/>
          <p:cNvCxnSpPr/>
          <p:nvPr/>
        </p:nvCxnSpPr>
        <p:spPr>
          <a:xfrm rot="5400000">
            <a:off x="3781464" y="3962400"/>
            <a:ext cx="4083050" cy="0"/>
          </a:xfrm>
          <a:prstGeom prst="line">
            <a:avLst/>
          </a:prstGeom>
          <a:ln w="28575">
            <a:solidFill>
              <a:srgbClr val="DDDDDD"/>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6155140" y="1241942"/>
            <a:ext cx="2852382" cy="5568287"/>
          </a:xfrm>
          <a:prstGeom prst="rect">
            <a:avLst/>
          </a:prstGeom>
          <a:noFill/>
          <a:ln w="9525">
            <a:noFill/>
            <a:miter lim="800000"/>
            <a:headEnd/>
            <a:tailEnd/>
          </a:ln>
        </p:spPr>
        <p:txBody>
          <a:bodyPr lIns="91429" tIns="45714" rIns="91429" bIns="45714"/>
          <a:lstStyle/>
          <a:p>
            <a:pPr>
              <a:defRPr/>
            </a:pPr>
            <a:r>
              <a:rPr lang="en-US" i="1" dirty="0" smtClean="0">
                <a:solidFill>
                  <a:srgbClr val="000000"/>
                </a:solidFill>
                <a:latin typeface="Arial"/>
              </a:rPr>
              <a:t>35+ </a:t>
            </a:r>
            <a:r>
              <a:rPr lang="en-US" i="1" dirty="0">
                <a:solidFill>
                  <a:srgbClr val="000000"/>
                </a:solidFill>
                <a:latin typeface="Arial"/>
              </a:rPr>
              <a:t>organizations are currently EAs from public &amp; private-sector,  domestic &amp; foreign</a:t>
            </a:r>
          </a:p>
          <a:p>
            <a:pPr>
              <a:defRPr/>
            </a:pPr>
            <a:endParaRPr lang="en-US" sz="1600" dirty="0">
              <a:solidFill>
                <a:srgbClr val="000000"/>
              </a:solidFill>
              <a:latin typeface="Arial"/>
            </a:endParaRPr>
          </a:p>
        </p:txBody>
      </p:sp>
      <p:pic>
        <p:nvPicPr>
          <p:cNvPr id="1030" name="Picture 6" descr="http://www.oracle.com/us/corporate/customers/im06t1-ecmwf-logo-150038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92092" y="6146302"/>
            <a:ext cx="14287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upload.wikimedia.org/wikipedia/commons/thumb/c/c5/US-ForeignAgriculturalService-Logo.svg/160px-US-ForeignAgriculturalService-Logo.sv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40612" y="3327774"/>
            <a:ext cx="492741" cy="55125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174694" y="5441453"/>
            <a:ext cx="1543665" cy="457200"/>
            <a:chOff x="6174693" y="5441453"/>
            <a:chExt cx="1543665" cy="457200"/>
          </a:xfrm>
        </p:grpSpPr>
        <p:sp>
          <p:nvSpPr>
            <p:cNvPr id="11" name="Rectangle 10"/>
            <p:cNvSpPr/>
            <p:nvPr/>
          </p:nvSpPr>
          <p:spPr>
            <a:xfrm>
              <a:off x="6226508" y="5520059"/>
              <a:ext cx="451712" cy="270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36" name="Picture 12"/>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r="-1"/>
            <a:stretch/>
          </p:blipFill>
          <p:spPr bwMode="auto">
            <a:xfrm>
              <a:off x="6174693" y="5441453"/>
              <a:ext cx="15436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40" name="Picture 16" descr="http://multimedia.thenational.ae/ssp_director/p.php?a=d3AiJnt8PnxhdWc5YH1%2BP3pgdiUnITYkJD42KjUlIiY9OT8pPj44JDAjNSQgPCElIzw7Pj04&amp;m=1340633905"/>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21472" y="3842422"/>
            <a:ext cx="737014" cy="49134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445977" y="2758472"/>
            <a:ext cx="794717" cy="465431"/>
            <a:chOff x="7989651" y="4774758"/>
            <a:chExt cx="794717" cy="465431"/>
          </a:xfrm>
        </p:grpSpPr>
        <p:pic>
          <p:nvPicPr>
            <p:cNvPr id="1042" name="Picture 18" descr="http://www.crrel.usace.army.mil/crrel/shield/CRREL_Shield-rgb_hr_lg.jpg"/>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18608" y="4874429"/>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ok.water.usgs.gov/projects/webmap/miami/images/USACE.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89651" y="4774758"/>
              <a:ext cx="457200" cy="3477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50" name="Picture 26" descr="http://www.aer.com/sites/default/files/logo-front.jpg"/>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74693" y="3162570"/>
            <a:ext cx="1007054" cy="43976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famouslogos.org/logos/john-deere-logo.jpg"/>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07437" y="2637130"/>
            <a:ext cx="78638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hostos.cuny.edu/adminfinance/images/CUNY_Logo_Blue.gif"/>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262149" y="3355069"/>
            <a:ext cx="822960" cy="399856"/>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upload.wikimedia.org/wikipedia/en/e/ea/New_York_City_Department_of_Environmental_Protection_logo.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226508" y="3754925"/>
            <a:ext cx="76711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burnhamplan100.lib.uchicago.edu/files/images/usfs-logo.jpg"/>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99004" y="3951080"/>
            <a:ext cx="43092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www.nco.ncep.noaa.gov/images/ncep_logo.gif"/>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598650" y="4533827"/>
            <a:ext cx="7860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http://zest4kidz.com/wp-content/uploads/2012/02/Willis-Logo-344x310.jp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6247450" y="2652212"/>
            <a:ext cx="983455" cy="30384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http://www.volcano.si.edu/reports/usgs/logo_usgs.png"/>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74408" y="4889054"/>
            <a:ext cx="1036680" cy="41011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www.parabon.com/images/common/dod.jpg"/>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84712" y="6140405"/>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ttp://sphotos-a.xx.fbcdn.net/hphotos-snc6/181401_10150971189491665_100300944_n.jpg"/>
          <p:cNvPicPr>
            <a:picLocks noChangeAspect="1" noChangeArrowheads="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74693" y="4424643"/>
            <a:ext cx="1235166"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15483" y="6046289"/>
            <a:ext cx="454925" cy="457200"/>
            <a:chOff x="6155140" y="6145181"/>
            <a:chExt cx="454925" cy="457200"/>
          </a:xfrm>
        </p:grpSpPr>
        <p:sp>
          <p:nvSpPr>
            <p:cNvPr id="13" name="Oval 12"/>
            <p:cNvSpPr/>
            <p:nvPr/>
          </p:nvSpPr>
          <p:spPr>
            <a:xfrm>
              <a:off x="6174693" y="6145181"/>
              <a:ext cx="410214" cy="4243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80" name="Picture 56" descr="http://www.earth.columbia.edu/news/2005/images/iri_logo_200.jpg"/>
            <p:cNvPicPr>
              <a:picLocks noChangeAspect="1" noChangeArrowheads="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55140" y="6145181"/>
              <a:ext cx="454925"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84" name="Picture 60" descr="http://www.star.nesdis.noaa.gov/star/images/STARShield100.jpg"/>
          <p:cNvPicPr>
            <a:picLocks noChangeAspect="1" noChangeArrowheads="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30274" y="4177265"/>
            <a:ext cx="462033" cy="462033"/>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ttp://www.newswise.com/images/institutions/logos/GAT-logo.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8002287" y="5588156"/>
            <a:ext cx="956607" cy="40409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522449" y="5094110"/>
            <a:ext cx="1528529" cy="365760"/>
            <a:chOff x="7522449" y="5094110"/>
            <a:chExt cx="1528529" cy="365760"/>
          </a:xfrm>
        </p:grpSpPr>
        <p:sp>
          <p:nvSpPr>
            <p:cNvPr id="9" name="Rectangle 8"/>
            <p:cNvSpPr/>
            <p:nvPr/>
          </p:nvSpPr>
          <p:spPr>
            <a:xfrm>
              <a:off x="7598649" y="5132981"/>
              <a:ext cx="486460" cy="28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88" name="Picture 64" descr="http://www.jhortscib.com/images/agr.png"/>
            <p:cNvPicPr>
              <a:picLocks noChangeAspect="1" noChangeArrowheads="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t="15881" b="18315"/>
            <a:stretch/>
          </p:blipFill>
          <p:spPr bwMode="auto">
            <a:xfrm>
              <a:off x="7522449" y="5094110"/>
              <a:ext cx="1528529"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weather.msfc.nasa.gov/sport/images/sportLogoHQ.pn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116049" y="6003925"/>
            <a:ext cx="914400" cy="2057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488" y="6416953"/>
            <a:ext cx="5551345" cy="400110"/>
          </a:xfrm>
          <a:prstGeom prst="rect">
            <a:avLst/>
          </a:prstGeom>
        </p:spPr>
        <p:txBody>
          <a:bodyPr wrap="square" lIns="91429" tIns="45714" rIns="91429" bIns="45714">
            <a:spAutoFit/>
          </a:bodyPr>
          <a:lstStyle/>
          <a:p>
            <a:pPr>
              <a:defRPr/>
            </a:pPr>
            <a:r>
              <a:rPr lang="en-US" b="1" i="1" dirty="0">
                <a:solidFill>
                  <a:srgbClr val="000099"/>
                </a:solidFill>
                <a:latin typeface="Arial"/>
              </a:rPr>
              <a:t>** ICESat-2 started Early Adopters in 2013 **</a:t>
            </a:r>
          </a:p>
        </p:txBody>
      </p:sp>
      <p:sp>
        <p:nvSpPr>
          <p:cNvPr id="35" name="Rectangle 3"/>
          <p:cNvSpPr txBox="1">
            <a:spLocks noChangeArrowheads="1"/>
          </p:cNvSpPr>
          <p:nvPr/>
        </p:nvSpPr>
        <p:spPr bwMode="auto">
          <a:xfrm>
            <a:off x="8628064" y="6503988"/>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sz="1400">
                <a:solidFill>
                  <a:srgbClr val="000000"/>
                </a:solidFill>
              </a:rPr>
              <a:t>|‌ </a:t>
            </a:r>
            <a:fld id="{70C0699B-A90B-46FB-B5C4-CB352BEAA580}" type="slidenum">
              <a:rPr lang="en-US" sz="1400">
                <a:solidFill>
                  <a:srgbClr val="000000"/>
                </a:solidFill>
              </a:rPr>
              <a:pPr algn="r"/>
              <a:t>17</a:t>
            </a:fld>
            <a:endParaRPr lang="en-US" sz="1400">
              <a:solidFill>
                <a:srgbClr val="000000"/>
              </a:solidFill>
            </a:endParaRPr>
          </a:p>
        </p:txBody>
      </p:sp>
      <p:sp>
        <p:nvSpPr>
          <p:cNvPr id="36" name="Rectangle 29"/>
          <p:cNvSpPr>
            <a:spLocks noChangeArrowheads="1"/>
          </p:cNvSpPr>
          <p:nvPr/>
        </p:nvSpPr>
        <p:spPr bwMode="auto">
          <a:xfrm>
            <a:off x="138114" y="129708"/>
            <a:ext cx="7142789" cy="523220"/>
          </a:xfrm>
          <a:prstGeom prst="rect">
            <a:avLst/>
          </a:prstGeom>
          <a:noFill/>
          <a:ln w="9525">
            <a:noFill/>
            <a:miter lim="800000"/>
            <a:headEnd/>
            <a:tailEnd/>
          </a:ln>
        </p:spPr>
        <p:txBody>
          <a:bodyPr wrap="none" lIns="91429" tIns="45714" rIns="91429" bIns="45714" anchor="ctr">
            <a:spAutoFit/>
          </a:bodyPr>
          <a:lstStyle/>
          <a:p>
            <a:pPr eaLnBrk="1" fontAlgn="auto" hangingPunct="1">
              <a:spcBef>
                <a:spcPts val="0"/>
              </a:spcBef>
              <a:spcAft>
                <a:spcPts val="0"/>
              </a:spcAft>
            </a:pPr>
            <a:r>
              <a:rPr lang="en-US" sz="2800" b="1" i="1" dirty="0">
                <a:solidFill>
                  <a:srgbClr val="FFFFFF"/>
                </a:solidFill>
                <a:latin typeface="Arial"/>
                <a:cs typeface="Arial" pitchFamily="34" charset="0"/>
              </a:rPr>
              <a:t>Earth Science Missions – Early Adopters</a:t>
            </a:r>
          </a:p>
        </p:txBody>
      </p:sp>
    </p:spTree>
    <p:extLst>
      <p:ext uri="{BB962C8B-B14F-4D97-AF65-F5344CB8AC3E}">
        <p14:creationId xmlns:p14="http://schemas.microsoft.com/office/powerpoint/2010/main" val="628957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401" y="392669"/>
            <a:ext cx="880540" cy="400097"/>
          </a:xfrm>
          <a:prstGeom prst="rect">
            <a:avLst/>
          </a:prstGeom>
          <a:noFill/>
        </p:spPr>
        <p:txBody>
          <a:bodyPr wrap="none" lIns="91429" tIns="45714" rIns="91429" bIns="45714" rtlCol="0">
            <a:spAutoFit/>
          </a:bodyPr>
          <a:lstStyle/>
          <a:p>
            <a:r>
              <a:rPr lang="en-US" b="1" dirty="0">
                <a:solidFill>
                  <a:srgbClr val="000000"/>
                </a:solidFill>
                <a:latin typeface="Arial"/>
              </a:rPr>
              <a:t>PACE</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162" y="1873765"/>
            <a:ext cx="8243609" cy="20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2687" y="4584516"/>
            <a:ext cx="7840774" cy="197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rved Right Arrow 12"/>
          <p:cNvSpPr/>
          <p:nvPr/>
        </p:nvSpPr>
        <p:spPr>
          <a:xfrm>
            <a:off x="515939" y="4163785"/>
            <a:ext cx="539750" cy="1143000"/>
          </a:xfrm>
          <a:prstGeom prst="curvedRightArrow">
            <a:avLst/>
          </a:prstGeom>
          <a:solidFill>
            <a:srgbClr val="BBE0E3"/>
          </a:solidFill>
          <a:ln w="25400" cap="flat" cmpd="sng" algn="ctr">
            <a:solidFill>
              <a:srgbClr val="BBE0E3">
                <a:shade val="50000"/>
              </a:srgbClr>
            </a:solidFill>
            <a:prstDash val="solid"/>
          </a:ln>
          <a:effectLst/>
        </p:spPr>
        <p:txBody>
          <a:bodyPr lIns="91429" tIns="45714" rIns="91429" bIns="45714" rtlCol="0" anchor="ctr"/>
          <a:lstStyle/>
          <a:p>
            <a:endParaRPr lang="en-US">
              <a:solidFill>
                <a:srgbClr val="000000"/>
              </a:solidFill>
              <a:latin typeface="Arial"/>
            </a:endParaRPr>
          </a:p>
        </p:txBody>
      </p:sp>
      <p:sp>
        <p:nvSpPr>
          <p:cNvPr id="14" name="Curved Left Arrow 13"/>
          <p:cNvSpPr/>
          <p:nvPr/>
        </p:nvSpPr>
        <p:spPr>
          <a:xfrm>
            <a:off x="8466270" y="2825599"/>
            <a:ext cx="560070" cy="1433830"/>
          </a:xfrm>
          <a:prstGeom prst="curvedLeftArrow">
            <a:avLst/>
          </a:prstGeom>
          <a:solidFill>
            <a:srgbClr val="BBE0E3"/>
          </a:solidFill>
          <a:ln w="25400" cap="flat" cmpd="sng" algn="ctr">
            <a:solidFill>
              <a:srgbClr val="BBE0E3">
                <a:shade val="50000"/>
              </a:srgbClr>
            </a:solidFill>
            <a:prstDash val="solid"/>
          </a:ln>
          <a:effectLst/>
        </p:spPr>
        <p:txBody>
          <a:bodyPr lIns="91429" tIns="45714" rIns="91429" bIns="45714" rtlCol="0" anchor="ctr"/>
          <a:lstStyle/>
          <a:p>
            <a:endParaRPr lang="en-US">
              <a:solidFill>
                <a:srgbClr val="000000"/>
              </a:solidFill>
              <a:latin typeface="Arial"/>
            </a:endParaRPr>
          </a:p>
        </p:txBody>
      </p:sp>
      <p:sp>
        <p:nvSpPr>
          <p:cNvPr id="3" name="Rectangle 2"/>
          <p:cNvSpPr/>
          <p:nvPr/>
        </p:nvSpPr>
        <p:spPr>
          <a:xfrm>
            <a:off x="175161" y="1009241"/>
            <a:ext cx="8243609" cy="707886"/>
          </a:xfrm>
          <a:prstGeom prst="rect">
            <a:avLst/>
          </a:prstGeom>
        </p:spPr>
        <p:txBody>
          <a:bodyPr wrap="square" lIns="91429" tIns="45714" rIns="91429" bIns="45714">
            <a:spAutoFit/>
          </a:bodyPr>
          <a:lstStyle/>
          <a:p>
            <a:pPr algn="ctr"/>
            <a:r>
              <a:rPr lang="en-US" dirty="0">
                <a:solidFill>
                  <a:srgbClr val="000000"/>
                </a:solidFill>
                <a:latin typeface="Arial"/>
              </a:rPr>
              <a:t>The following is an example row from the </a:t>
            </a:r>
            <a:br>
              <a:rPr lang="en-US" dirty="0">
                <a:solidFill>
                  <a:srgbClr val="000000"/>
                </a:solidFill>
                <a:latin typeface="Arial"/>
              </a:rPr>
            </a:br>
            <a:r>
              <a:rPr lang="en-US" dirty="0" err="1">
                <a:solidFill>
                  <a:srgbClr val="000000"/>
                </a:solidFill>
                <a:latin typeface="Arial"/>
              </a:rPr>
              <a:t>HypspIRI</a:t>
            </a:r>
            <a:r>
              <a:rPr lang="en-US" dirty="0">
                <a:solidFill>
                  <a:srgbClr val="000000"/>
                </a:solidFill>
                <a:latin typeface="Arial"/>
              </a:rPr>
              <a:t> Applications Traceability Matrix</a:t>
            </a:r>
          </a:p>
        </p:txBody>
      </p:sp>
      <p:sp>
        <p:nvSpPr>
          <p:cNvPr id="17" name="Rectangle 29"/>
          <p:cNvSpPr>
            <a:spLocks noChangeArrowheads="1"/>
          </p:cNvSpPr>
          <p:nvPr/>
        </p:nvSpPr>
        <p:spPr bwMode="auto">
          <a:xfrm>
            <a:off x="138113" y="129708"/>
            <a:ext cx="7137916" cy="523220"/>
          </a:xfrm>
          <a:prstGeom prst="rect">
            <a:avLst/>
          </a:prstGeom>
          <a:noFill/>
          <a:ln w="9525">
            <a:noFill/>
            <a:miter lim="800000"/>
            <a:headEnd/>
            <a:tailEnd/>
          </a:ln>
        </p:spPr>
        <p:txBody>
          <a:bodyPr wrap="none" lIns="91429" tIns="45714" rIns="91429" bIns="45714" anchor="ctr">
            <a:spAutoFit/>
          </a:bodyPr>
          <a:lstStyle/>
          <a:p>
            <a:r>
              <a:rPr lang="en-US" sz="2800" b="1" i="1" dirty="0" err="1">
                <a:solidFill>
                  <a:srgbClr val="FFFFFF"/>
                </a:solidFill>
                <a:latin typeface="Arial"/>
                <a:cs typeface="Arial" pitchFamily="34" charset="0"/>
              </a:rPr>
              <a:t>HyspIRI</a:t>
            </a:r>
            <a:r>
              <a:rPr lang="en-US" sz="2800" b="1" i="1" dirty="0">
                <a:solidFill>
                  <a:srgbClr val="FFFFFF"/>
                </a:solidFill>
                <a:latin typeface="Arial"/>
                <a:cs typeface="Arial" pitchFamily="34" charset="0"/>
              </a:rPr>
              <a:t>: Applications Traceability Matrix</a:t>
            </a:r>
          </a:p>
        </p:txBody>
      </p:sp>
      <p:sp>
        <p:nvSpPr>
          <p:cNvPr id="10" name="Rectangle 3"/>
          <p:cNvSpPr txBox="1">
            <a:spLocks noChangeArrowheads="1"/>
          </p:cNvSpPr>
          <p:nvPr/>
        </p:nvSpPr>
        <p:spPr bwMode="auto">
          <a:xfrm>
            <a:off x="8628064" y="6503988"/>
            <a:ext cx="515937" cy="354012"/>
          </a:xfrm>
          <a:prstGeom prst="rect">
            <a:avLst/>
          </a:prstGeom>
          <a:noFill/>
          <a:ln w="9525">
            <a:noFill/>
            <a:miter lim="800000"/>
            <a:headEnd/>
            <a:tailEnd/>
          </a:ln>
        </p:spPr>
        <p:txBody>
          <a:bodyPr lIns="91429" tIns="45714" rIns="91429" bIns="45714"/>
          <a:lstStyle/>
          <a:p>
            <a:pPr algn="r" eaLnBrk="1" fontAlgn="auto" hangingPunct="1">
              <a:spcBef>
                <a:spcPts val="0"/>
              </a:spcBef>
              <a:spcAft>
                <a:spcPts val="0"/>
              </a:spcAft>
            </a:pPr>
            <a:r>
              <a:rPr lang="en-US" sz="1400" dirty="0">
                <a:solidFill>
                  <a:srgbClr val="000000"/>
                </a:solidFill>
                <a:latin typeface="Arial"/>
              </a:rPr>
              <a:t>|‌ </a:t>
            </a:r>
            <a:fld id="{8EA144AE-D078-47D4-9F87-EFFB5E6F71F1}" type="slidenum">
              <a:rPr lang="en-US" sz="1400">
                <a:solidFill>
                  <a:srgbClr val="000000"/>
                </a:solidFill>
                <a:latin typeface="Arial"/>
              </a:rPr>
              <a:pPr algn="r" eaLnBrk="1" fontAlgn="auto" hangingPunct="1">
                <a:spcBef>
                  <a:spcPts val="0"/>
                </a:spcBef>
                <a:spcAft>
                  <a:spcPts val="0"/>
                </a:spcAft>
              </a:pPr>
              <a:t>18</a:t>
            </a:fld>
            <a:endParaRPr lang="en-US" sz="1400" dirty="0">
              <a:solidFill>
                <a:srgbClr val="000000"/>
              </a:solidFill>
              <a:latin typeface="Arial"/>
            </a:endParaRPr>
          </a:p>
        </p:txBody>
      </p:sp>
    </p:spTree>
    <p:extLst>
      <p:ext uri="{BB962C8B-B14F-4D97-AF65-F5344CB8AC3E}">
        <p14:creationId xmlns:p14="http://schemas.microsoft.com/office/powerpoint/2010/main" val="267230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bwMode="auto">
          <a:xfrm>
            <a:off x="122238" y="131763"/>
            <a:ext cx="7996237" cy="530225"/>
          </a:xfrm>
          <a:noFill/>
          <a:ln>
            <a:miter lim="800000"/>
            <a:headEnd/>
            <a:tailEnd/>
          </a:ln>
        </p:spPr>
        <p:txBody>
          <a:bodyPr vert="horz" wrap="square" lIns="91440" tIns="45720" rIns="91440" bIns="45720" numCol="1" anchor="ctr" anchorCtr="0" compatLnSpc="1">
            <a:prstTxWarp prst="textNoShape">
              <a:avLst/>
            </a:prstTxWarp>
          </a:bodyPr>
          <a:lstStyle/>
          <a:p>
            <a:r>
              <a:rPr lang="en-US" sz="2800" i="1" smtClean="0">
                <a:solidFill>
                  <a:schemeClr val="bg1"/>
                </a:solidFill>
                <a:ea typeface="ＭＳ Ｐゴシック" charset="-128"/>
              </a:rPr>
              <a:t>NASA Flight Project Life Cycle</a:t>
            </a:r>
          </a:p>
        </p:txBody>
      </p:sp>
      <p:pic>
        <p:nvPicPr>
          <p:cNvPr id="20483" name="Picture 3"/>
          <p:cNvPicPr>
            <a:picLocks noChangeArrowheads="1"/>
          </p:cNvPicPr>
          <p:nvPr/>
        </p:nvPicPr>
        <p:blipFill>
          <a:blip r:embed="rId3" cstate="screen"/>
          <a:srcRect/>
          <a:stretch>
            <a:fillRect/>
          </a:stretch>
        </p:blipFill>
        <p:spPr bwMode="auto">
          <a:xfrm>
            <a:off x="15875" y="898525"/>
            <a:ext cx="9043988" cy="5135563"/>
          </a:xfrm>
          <a:prstGeom prst="rect">
            <a:avLst/>
          </a:prstGeom>
          <a:noFill/>
          <a:ln w="9525">
            <a:noFill/>
            <a:miter lim="800000"/>
            <a:headEnd/>
            <a:tailEnd/>
          </a:ln>
        </p:spPr>
      </p:pic>
      <p:sp>
        <p:nvSpPr>
          <p:cNvPr id="20484" name="TextBox 1"/>
          <p:cNvSpPr txBox="1">
            <a:spLocks noChangeArrowheads="1"/>
          </p:cNvSpPr>
          <p:nvPr/>
        </p:nvSpPr>
        <p:spPr bwMode="auto">
          <a:xfrm>
            <a:off x="84138" y="6049963"/>
            <a:ext cx="8877300" cy="338137"/>
          </a:xfrm>
          <a:prstGeom prst="rect">
            <a:avLst/>
          </a:prstGeom>
          <a:noFill/>
          <a:ln w="9525">
            <a:noFill/>
            <a:miter lim="800000"/>
            <a:headEnd/>
            <a:tailEnd/>
          </a:ln>
        </p:spPr>
        <p:txBody>
          <a:bodyPr>
            <a:spAutoFit/>
          </a:bodyPr>
          <a:lstStyle/>
          <a:p>
            <a:pPr algn="ctr"/>
            <a:r>
              <a:rPr lang="en-US" sz="1600" b="1">
                <a:solidFill>
                  <a:srgbClr val="000000"/>
                </a:solidFill>
                <a:latin typeface="Optima" charset="0"/>
              </a:rPr>
              <a:t>Mission Phase Durations: Mission development (A – D) duration may be 5 to 8 years</a:t>
            </a:r>
          </a:p>
        </p:txBody>
      </p:sp>
      <p:cxnSp>
        <p:nvCxnSpPr>
          <p:cNvPr id="5" name="Straight Connector 4"/>
          <p:cNvCxnSpPr>
            <a:cxnSpLocks noChangeShapeType="1"/>
          </p:cNvCxnSpPr>
          <p:nvPr/>
        </p:nvCxnSpPr>
        <p:spPr bwMode="auto">
          <a:xfrm flipH="1">
            <a:off x="1873250" y="2146300"/>
            <a:ext cx="12700" cy="4718050"/>
          </a:xfrm>
          <a:prstGeom prst="line">
            <a:avLst/>
          </a:prstGeom>
          <a:noFill/>
          <a:ln w="9525">
            <a:solidFill>
              <a:srgbClr val="0000FF"/>
            </a:solidFill>
            <a:round/>
            <a:headEnd/>
            <a:tailEnd/>
          </a:ln>
          <a:effectLst>
            <a:outerShdw dist="20000" dir="5400000" rotWithShape="0">
              <a:srgbClr val="808080">
                <a:alpha val="37999"/>
              </a:srgbClr>
            </a:outerShdw>
          </a:effectLst>
        </p:spPr>
      </p:cxnSp>
      <p:cxnSp>
        <p:nvCxnSpPr>
          <p:cNvPr id="11" name="Straight Connector 10"/>
          <p:cNvCxnSpPr>
            <a:cxnSpLocks noChangeShapeType="1"/>
          </p:cNvCxnSpPr>
          <p:nvPr/>
        </p:nvCxnSpPr>
        <p:spPr bwMode="auto">
          <a:xfrm>
            <a:off x="3505200" y="2146300"/>
            <a:ext cx="7938" cy="4718050"/>
          </a:xfrm>
          <a:prstGeom prst="line">
            <a:avLst/>
          </a:prstGeom>
          <a:noFill/>
          <a:ln w="9525">
            <a:solidFill>
              <a:srgbClr val="0000FF"/>
            </a:solidFill>
            <a:round/>
            <a:headEnd/>
            <a:tailEnd/>
          </a:ln>
          <a:effectLst>
            <a:outerShdw dist="20000" dir="5400000" rotWithShape="0">
              <a:srgbClr val="808080">
                <a:alpha val="37999"/>
              </a:srgbClr>
            </a:outerShdw>
          </a:effectLst>
        </p:spPr>
      </p:cxnSp>
      <p:cxnSp>
        <p:nvCxnSpPr>
          <p:cNvPr id="12" name="Straight Connector 11"/>
          <p:cNvCxnSpPr>
            <a:cxnSpLocks noChangeShapeType="1"/>
          </p:cNvCxnSpPr>
          <p:nvPr/>
        </p:nvCxnSpPr>
        <p:spPr bwMode="auto">
          <a:xfrm>
            <a:off x="5195888" y="2424113"/>
            <a:ext cx="9525" cy="4440237"/>
          </a:xfrm>
          <a:prstGeom prst="line">
            <a:avLst/>
          </a:prstGeom>
          <a:noFill/>
          <a:ln w="9525">
            <a:solidFill>
              <a:srgbClr val="0000FF"/>
            </a:solidFill>
            <a:round/>
            <a:headEnd/>
            <a:tailEnd/>
          </a:ln>
          <a:effectLst>
            <a:outerShdw dist="20000" dir="5400000" rotWithShape="0">
              <a:srgbClr val="808080">
                <a:alpha val="37999"/>
              </a:srgbClr>
            </a:outerShdw>
          </a:effectLst>
        </p:spPr>
      </p:cxnSp>
      <p:cxnSp>
        <p:nvCxnSpPr>
          <p:cNvPr id="9" name="Elbow Connector 8"/>
          <p:cNvCxnSpPr>
            <a:cxnSpLocks noChangeShapeType="1"/>
          </p:cNvCxnSpPr>
          <p:nvPr/>
        </p:nvCxnSpPr>
        <p:spPr bwMode="auto">
          <a:xfrm rot="16200000" flipH="1">
            <a:off x="3928270" y="4396581"/>
            <a:ext cx="4716462" cy="206375"/>
          </a:xfrm>
          <a:prstGeom prst="bentConnector3">
            <a:avLst>
              <a:gd name="adj1" fmla="val 50000"/>
            </a:avLst>
          </a:prstGeom>
          <a:noFill/>
          <a:ln w="9525">
            <a:solidFill>
              <a:srgbClr val="0000FF"/>
            </a:solidFill>
            <a:miter lim="800000"/>
            <a:headEnd/>
            <a:tailEnd/>
          </a:ln>
          <a:effectLst>
            <a:outerShdw dist="20000" dir="5400000" rotWithShape="0">
              <a:srgbClr val="808080">
                <a:alpha val="37999"/>
              </a:srgbClr>
            </a:outerShdw>
          </a:effectLst>
        </p:spPr>
      </p:cxnSp>
      <p:cxnSp>
        <p:nvCxnSpPr>
          <p:cNvPr id="22" name="Elbow Connector 21"/>
          <p:cNvCxnSpPr>
            <a:cxnSpLocks noChangeShapeType="1"/>
          </p:cNvCxnSpPr>
          <p:nvPr/>
        </p:nvCxnSpPr>
        <p:spPr bwMode="auto">
          <a:xfrm rot="16200000" flipH="1">
            <a:off x="5018881" y="4282282"/>
            <a:ext cx="4689475" cy="461962"/>
          </a:xfrm>
          <a:prstGeom prst="bentConnector3">
            <a:avLst>
              <a:gd name="adj1" fmla="val 50000"/>
            </a:avLst>
          </a:prstGeom>
          <a:noFill/>
          <a:ln w="9525">
            <a:solidFill>
              <a:srgbClr val="0000FF"/>
            </a:solidFill>
            <a:miter lim="800000"/>
            <a:headEnd/>
            <a:tailEnd/>
          </a:ln>
          <a:effectLst>
            <a:outerShdw dist="20000" dir="5400000" rotWithShape="0">
              <a:srgbClr val="808080">
                <a:alpha val="37999"/>
              </a:srgbClr>
            </a:outerShdw>
          </a:effectLst>
        </p:spPr>
      </p:cxnSp>
      <p:sp>
        <p:nvSpPr>
          <p:cNvPr id="20490" name="Rectangle 9"/>
          <p:cNvSpPr>
            <a:spLocks noChangeArrowheads="1"/>
          </p:cNvSpPr>
          <p:nvPr/>
        </p:nvSpPr>
        <p:spPr bwMode="auto">
          <a:xfrm>
            <a:off x="1898650" y="6373813"/>
            <a:ext cx="1589088" cy="368300"/>
          </a:xfrm>
          <a:prstGeom prst="rect">
            <a:avLst/>
          </a:prstGeom>
          <a:noFill/>
          <a:ln w="9525">
            <a:noFill/>
            <a:miter lim="800000"/>
            <a:headEnd/>
            <a:tailEnd/>
          </a:ln>
        </p:spPr>
        <p:txBody>
          <a:bodyPr>
            <a:spAutoFit/>
          </a:bodyPr>
          <a:lstStyle/>
          <a:p>
            <a:pPr algn="ctr"/>
            <a:r>
              <a:rPr lang="en-US" sz="1800" b="1" dirty="0">
                <a:solidFill>
                  <a:srgbClr val="000000"/>
                </a:solidFill>
                <a:latin typeface="Optima" charset="0"/>
              </a:rPr>
              <a:t>½–1½ years</a:t>
            </a:r>
            <a:endParaRPr lang="en-US" sz="1800" dirty="0">
              <a:solidFill>
                <a:srgbClr val="000000"/>
              </a:solidFill>
            </a:endParaRPr>
          </a:p>
        </p:txBody>
      </p:sp>
      <p:sp>
        <p:nvSpPr>
          <p:cNvPr id="20491" name="Rectangle 12"/>
          <p:cNvSpPr>
            <a:spLocks noChangeArrowheads="1"/>
          </p:cNvSpPr>
          <p:nvPr/>
        </p:nvSpPr>
        <p:spPr bwMode="auto">
          <a:xfrm>
            <a:off x="5129213" y="6373813"/>
            <a:ext cx="1387475" cy="368300"/>
          </a:xfrm>
          <a:prstGeom prst="rect">
            <a:avLst/>
          </a:prstGeom>
          <a:noFill/>
          <a:ln w="9525">
            <a:noFill/>
            <a:miter lim="800000"/>
            <a:headEnd/>
            <a:tailEnd/>
          </a:ln>
        </p:spPr>
        <p:txBody>
          <a:bodyPr>
            <a:spAutoFit/>
          </a:bodyPr>
          <a:lstStyle/>
          <a:p>
            <a:pPr algn="ctr"/>
            <a:r>
              <a:rPr lang="en-US" sz="1800" b="1" dirty="0">
                <a:solidFill>
                  <a:srgbClr val="000000"/>
                </a:solidFill>
                <a:latin typeface="Optima" charset="0"/>
              </a:rPr>
              <a:t>1–3 years</a:t>
            </a:r>
            <a:endParaRPr lang="en-US" sz="1800" dirty="0">
              <a:solidFill>
                <a:srgbClr val="000000"/>
              </a:solidFill>
            </a:endParaRPr>
          </a:p>
        </p:txBody>
      </p:sp>
      <p:sp>
        <p:nvSpPr>
          <p:cNvPr id="20492" name="Rectangle 13"/>
          <p:cNvSpPr>
            <a:spLocks noChangeArrowheads="1"/>
          </p:cNvSpPr>
          <p:nvPr/>
        </p:nvSpPr>
        <p:spPr bwMode="auto">
          <a:xfrm>
            <a:off x="3681413" y="6373813"/>
            <a:ext cx="1347787" cy="368300"/>
          </a:xfrm>
          <a:prstGeom prst="rect">
            <a:avLst/>
          </a:prstGeom>
          <a:noFill/>
          <a:ln w="9525">
            <a:noFill/>
            <a:miter lim="800000"/>
            <a:headEnd/>
            <a:tailEnd/>
          </a:ln>
        </p:spPr>
        <p:txBody>
          <a:bodyPr>
            <a:spAutoFit/>
          </a:bodyPr>
          <a:lstStyle/>
          <a:p>
            <a:pPr algn="ctr"/>
            <a:r>
              <a:rPr lang="en-US" sz="1800" b="1" dirty="0">
                <a:solidFill>
                  <a:srgbClr val="000000"/>
                </a:solidFill>
                <a:latin typeface="Optima" charset="0"/>
              </a:rPr>
              <a:t>1–2 years</a:t>
            </a:r>
            <a:endParaRPr lang="en-US" sz="1800" dirty="0">
              <a:solidFill>
                <a:srgbClr val="000000"/>
              </a:solidFill>
            </a:endParaRPr>
          </a:p>
        </p:txBody>
      </p:sp>
      <p:sp>
        <p:nvSpPr>
          <p:cNvPr id="20493" name="Rectangle 14"/>
          <p:cNvSpPr>
            <a:spLocks noChangeArrowheads="1"/>
          </p:cNvSpPr>
          <p:nvPr/>
        </p:nvSpPr>
        <p:spPr bwMode="auto">
          <a:xfrm>
            <a:off x="7570788" y="6373813"/>
            <a:ext cx="1573212" cy="368300"/>
          </a:xfrm>
          <a:prstGeom prst="rect">
            <a:avLst/>
          </a:prstGeom>
          <a:noFill/>
          <a:ln w="9525">
            <a:noFill/>
            <a:miter lim="800000"/>
            <a:headEnd/>
            <a:tailEnd/>
          </a:ln>
        </p:spPr>
        <p:txBody>
          <a:bodyPr>
            <a:spAutoFit/>
          </a:bodyPr>
          <a:lstStyle/>
          <a:p>
            <a:pPr algn="ctr"/>
            <a:r>
              <a:rPr lang="en-US" sz="1800" b="1" dirty="0">
                <a:solidFill>
                  <a:srgbClr val="000000"/>
                </a:solidFill>
                <a:latin typeface="Optima" charset="0"/>
              </a:rPr>
              <a:t>3–10+ years</a:t>
            </a:r>
            <a:endParaRPr lang="en-US" sz="1800" dirty="0">
              <a:solidFill>
                <a:srgbClr val="000000"/>
              </a:solidFill>
            </a:endParaRPr>
          </a:p>
        </p:txBody>
      </p:sp>
      <p:sp>
        <p:nvSpPr>
          <p:cNvPr id="20494" name="Rectangle 15"/>
          <p:cNvSpPr>
            <a:spLocks noChangeArrowheads="1"/>
          </p:cNvSpPr>
          <p:nvPr/>
        </p:nvSpPr>
        <p:spPr bwMode="auto">
          <a:xfrm>
            <a:off x="301625" y="6373813"/>
            <a:ext cx="1317625" cy="368300"/>
          </a:xfrm>
          <a:prstGeom prst="rect">
            <a:avLst/>
          </a:prstGeom>
          <a:noFill/>
          <a:ln w="9525">
            <a:noFill/>
            <a:miter lim="800000"/>
            <a:headEnd/>
            <a:tailEnd/>
          </a:ln>
        </p:spPr>
        <p:txBody>
          <a:bodyPr>
            <a:spAutoFit/>
          </a:bodyPr>
          <a:lstStyle/>
          <a:p>
            <a:pPr algn="ctr"/>
            <a:r>
              <a:rPr lang="en-US" sz="1800" b="1" dirty="0">
                <a:solidFill>
                  <a:srgbClr val="000000"/>
                </a:solidFill>
                <a:latin typeface="Optima" charset="0"/>
              </a:rPr>
              <a:t> 2–n years</a:t>
            </a:r>
            <a:endParaRPr lang="en-US" sz="1800" dirty="0">
              <a:solidFill>
                <a:srgbClr val="000000"/>
              </a:solidFill>
            </a:endParaRPr>
          </a:p>
        </p:txBody>
      </p:sp>
      <p:sp>
        <p:nvSpPr>
          <p:cNvPr id="20495" name="Rectangle 16"/>
          <p:cNvSpPr>
            <a:spLocks noChangeArrowheads="1"/>
          </p:cNvSpPr>
          <p:nvPr/>
        </p:nvSpPr>
        <p:spPr bwMode="auto">
          <a:xfrm>
            <a:off x="6297613" y="6373813"/>
            <a:ext cx="1443037" cy="368300"/>
          </a:xfrm>
          <a:prstGeom prst="rect">
            <a:avLst/>
          </a:prstGeom>
          <a:noFill/>
          <a:ln w="9525">
            <a:noFill/>
            <a:miter lim="800000"/>
            <a:headEnd/>
            <a:tailEnd/>
          </a:ln>
        </p:spPr>
        <p:txBody>
          <a:bodyPr>
            <a:spAutoFit/>
          </a:bodyPr>
          <a:lstStyle/>
          <a:p>
            <a:pPr algn="ctr"/>
            <a:r>
              <a:rPr lang="en-US" sz="1800" b="1" dirty="0">
                <a:solidFill>
                  <a:srgbClr val="000000"/>
                </a:solidFill>
                <a:latin typeface="Optima" charset="0"/>
              </a:rPr>
              <a:t>1–1½ yrs</a:t>
            </a:r>
            <a:endParaRPr lang="en-US" sz="1800" dirty="0">
              <a:solidFill>
                <a:srgbClr val="000000"/>
              </a:solidFill>
            </a:endParaRPr>
          </a:p>
        </p:txBody>
      </p:sp>
    </p:spTree>
    <p:extLst>
      <p:ext uri="{BB962C8B-B14F-4D97-AF65-F5344CB8AC3E}">
        <p14:creationId xmlns:p14="http://schemas.microsoft.com/office/powerpoint/2010/main" val="8546986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7"/>
          <p:cNvSpPr>
            <a:spLocks noChangeArrowheads="1"/>
          </p:cNvSpPr>
          <p:nvPr/>
        </p:nvSpPr>
        <p:spPr bwMode="auto">
          <a:xfrm>
            <a:off x="5565775" y="1231823"/>
            <a:ext cx="3209735" cy="4201138"/>
          </a:xfrm>
          <a:prstGeom prst="rect">
            <a:avLst/>
          </a:prstGeom>
          <a:noFill/>
          <a:ln w="9525">
            <a:noFill/>
            <a:miter lim="800000"/>
            <a:headEnd/>
            <a:tailEnd/>
          </a:ln>
        </p:spPr>
        <p:txBody>
          <a:bodyPr wrap="square" lIns="91429" tIns="45714" rIns="91429" bIns="45714" anchor="ctr">
            <a:spAutoFit/>
          </a:bodyPr>
          <a:lstStyle/>
          <a:p>
            <a:pPr>
              <a:spcAft>
                <a:spcPts val="1800"/>
              </a:spcAft>
            </a:pPr>
            <a:r>
              <a:rPr lang="en-US" sz="3200" b="1" i="1" dirty="0">
                <a:solidFill>
                  <a:srgbClr val="000099"/>
                </a:solidFill>
                <a:latin typeface="Arial"/>
              </a:rPr>
              <a:t>Technology </a:t>
            </a:r>
          </a:p>
          <a:p>
            <a:pPr>
              <a:spcAft>
                <a:spcPts val="1800"/>
              </a:spcAft>
            </a:pPr>
            <a:r>
              <a:rPr lang="en-US" sz="3200" b="1" i="1" dirty="0">
                <a:solidFill>
                  <a:srgbClr val="000099"/>
                </a:solidFill>
                <a:latin typeface="Arial"/>
              </a:rPr>
              <a:t>Flight Missions </a:t>
            </a:r>
          </a:p>
          <a:p>
            <a:pPr>
              <a:spcAft>
                <a:spcPts val="1800"/>
              </a:spcAft>
            </a:pPr>
            <a:r>
              <a:rPr lang="en-US" sz="3200" b="1" i="1" dirty="0">
                <a:solidFill>
                  <a:srgbClr val="000099"/>
                </a:solidFill>
                <a:latin typeface="Arial"/>
              </a:rPr>
              <a:t>Research </a:t>
            </a:r>
          </a:p>
          <a:p>
            <a:pPr>
              <a:spcAft>
                <a:spcPts val="1800"/>
              </a:spcAft>
            </a:pPr>
            <a:r>
              <a:rPr lang="en-US" sz="3200" b="1" i="1" dirty="0">
                <a:solidFill>
                  <a:srgbClr val="000099"/>
                </a:solidFill>
                <a:latin typeface="Arial"/>
              </a:rPr>
              <a:t>Data Systems</a:t>
            </a:r>
          </a:p>
          <a:p>
            <a:pPr>
              <a:spcAft>
                <a:spcPts val="1800"/>
              </a:spcAft>
            </a:pPr>
            <a:r>
              <a:rPr lang="en-US" sz="3200" b="1" i="1" dirty="0">
                <a:solidFill>
                  <a:srgbClr val="000099"/>
                </a:solidFill>
                <a:latin typeface="Arial"/>
              </a:rPr>
              <a:t>Education </a:t>
            </a:r>
          </a:p>
          <a:p>
            <a:pPr>
              <a:spcAft>
                <a:spcPts val="1800"/>
              </a:spcAft>
            </a:pPr>
            <a:r>
              <a:rPr lang="en-US" sz="3200" b="1" i="1" dirty="0">
                <a:solidFill>
                  <a:srgbClr val="000099"/>
                </a:solidFill>
                <a:latin typeface="Arial"/>
              </a:rPr>
              <a:t>Applications</a:t>
            </a:r>
          </a:p>
        </p:txBody>
      </p:sp>
      <p:sp>
        <p:nvSpPr>
          <p:cNvPr id="81924" name="Rectangle 3"/>
          <p:cNvSpPr txBox="1">
            <a:spLocks noChangeArrowheads="1"/>
          </p:cNvSpPr>
          <p:nvPr/>
        </p:nvSpPr>
        <p:spPr bwMode="auto">
          <a:xfrm>
            <a:off x="8628064" y="6503988"/>
            <a:ext cx="515937" cy="354012"/>
          </a:xfrm>
          <a:prstGeom prst="rect">
            <a:avLst/>
          </a:prstGeom>
          <a:noFill/>
          <a:ln w="9525">
            <a:noFill/>
            <a:miter lim="800000"/>
            <a:headEnd/>
            <a:tailEnd/>
          </a:ln>
        </p:spPr>
        <p:txBody>
          <a:bodyPr lIns="91429" tIns="45714" rIns="91429" bIns="45714"/>
          <a:lstStyle/>
          <a:p>
            <a:pPr algn="r"/>
            <a:r>
              <a:rPr lang="en-US" sz="1400">
                <a:solidFill>
                  <a:srgbClr val="000000"/>
                </a:solidFill>
                <a:latin typeface="Arial"/>
              </a:rPr>
              <a:t>|‌ </a:t>
            </a:r>
            <a:fld id="{F76986EB-EDE9-4583-B2B6-81E3C281EA7A}" type="slidenum">
              <a:rPr lang="en-US" sz="1400">
                <a:solidFill>
                  <a:srgbClr val="000000"/>
                </a:solidFill>
                <a:latin typeface="Arial"/>
              </a:rPr>
              <a:pPr algn="r"/>
              <a:t>2</a:t>
            </a:fld>
            <a:endParaRPr lang="en-US" sz="1400">
              <a:solidFill>
                <a:srgbClr val="000000"/>
              </a:solidFill>
              <a:latin typeface="Arial"/>
            </a:endParaRPr>
          </a:p>
        </p:txBody>
      </p:sp>
      <p:sp>
        <p:nvSpPr>
          <p:cNvPr id="81925" name="Rectangle 3"/>
          <p:cNvSpPr>
            <a:spLocks noChangeArrowheads="1"/>
          </p:cNvSpPr>
          <p:nvPr/>
        </p:nvSpPr>
        <p:spPr bwMode="auto">
          <a:xfrm>
            <a:off x="249239" y="0"/>
            <a:ext cx="6924675" cy="835025"/>
          </a:xfrm>
          <a:prstGeom prst="rect">
            <a:avLst/>
          </a:prstGeom>
          <a:noFill/>
          <a:ln w="9525">
            <a:noFill/>
            <a:miter lim="800000"/>
            <a:headEnd/>
            <a:tailEnd/>
          </a:ln>
        </p:spPr>
        <p:txBody>
          <a:bodyPr lIns="91429" tIns="45714" rIns="91429" bIns="45714" anchor="ctr"/>
          <a:lstStyle/>
          <a:p>
            <a:r>
              <a:rPr lang="en-US" sz="2800" b="1" i="1" dirty="0">
                <a:solidFill>
                  <a:srgbClr val="FFFFFF"/>
                </a:solidFill>
                <a:latin typeface="Arial"/>
              </a:rPr>
              <a:t>NASA Earth Science</a:t>
            </a:r>
            <a:endParaRPr lang="en-US" b="1" i="1" dirty="0">
              <a:solidFill>
                <a:srgbClr val="FFFFFF"/>
              </a:solidFill>
              <a:latin typeface="Arial"/>
            </a:endParaRPr>
          </a:p>
        </p:txBody>
      </p:sp>
      <p:pic>
        <p:nvPicPr>
          <p:cNvPr id="6"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547035" y="5634842"/>
            <a:ext cx="1341120"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noChangeAspect="1"/>
          </p:cNvGrpSpPr>
          <p:nvPr/>
        </p:nvGrpSpPr>
        <p:grpSpPr>
          <a:xfrm>
            <a:off x="6325474" y="5722045"/>
            <a:ext cx="1097213" cy="886968"/>
            <a:chOff x="1220764" y="2443376"/>
            <a:chExt cx="3181350" cy="2571750"/>
          </a:xfrm>
        </p:grpSpPr>
        <p:sp>
          <p:nvSpPr>
            <p:cNvPr id="8" name="Oval 7"/>
            <p:cNvSpPr/>
            <p:nvPr/>
          </p:nvSpPr>
          <p:spPr bwMode="auto">
            <a:xfrm>
              <a:off x="1487606" y="2483890"/>
              <a:ext cx="2468880" cy="21364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lnSpc>
                  <a:spcPct val="85000"/>
                </a:lnSpc>
              </a:pPr>
              <a:endParaRPr lang="en-US" sz="3300">
                <a:solidFill>
                  <a:srgbClr val="000000"/>
                </a:solidFill>
                <a:latin typeface="Arial"/>
              </a:endParaRPr>
            </a:p>
          </p:txBody>
        </p:sp>
        <p:pic>
          <p:nvPicPr>
            <p:cNvPr id="9" name="Picture 3" descr="C:\Users\lfriedl\Desktop\NASA SIP\Vision chart\nasa logo.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238" y="1012447"/>
            <a:ext cx="4884902" cy="323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9238" y="4447017"/>
            <a:ext cx="4884902" cy="2246769"/>
          </a:xfrm>
          <a:prstGeom prst="rect">
            <a:avLst/>
          </a:prstGeom>
        </p:spPr>
        <p:txBody>
          <a:bodyPr wrap="square" lIns="91429" tIns="45714" rIns="91429" bIns="45714">
            <a:spAutoFit/>
          </a:bodyPr>
          <a:lstStyle/>
          <a:p>
            <a:pPr eaLnBrk="1" fontAlgn="auto" hangingPunct="1">
              <a:spcBef>
                <a:spcPts val="0"/>
              </a:spcBef>
              <a:spcAft>
                <a:spcPts val="0"/>
              </a:spcAft>
            </a:pPr>
            <a:r>
              <a:rPr lang="en-US" dirty="0">
                <a:solidFill>
                  <a:srgbClr val="000000"/>
                </a:solidFill>
                <a:latin typeface="Arial"/>
              </a:rPr>
              <a:t>NASA Earth Science supports basic and applied research on the Earth system </a:t>
            </a:r>
            <a:br>
              <a:rPr lang="en-US" dirty="0">
                <a:solidFill>
                  <a:srgbClr val="000000"/>
                </a:solidFill>
                <a:latin typeface="Arial"/>
              </a:rPr>
            </a:br>
            <a:r>
              <a:rPr lang="en-US" dirty="0">
                <a:solidFill>
                  <a:srgbClr val="000000"/>
                </a:solidFill>
                <a:latin typeface="Arial"/>
              </a:rPr>
              <a:t>and its processes.  </a:t>
            </a:r>
          </a:p>
          <a:p>
            <a:pPr eaLnBrk="1" fontAlgn="auto" hangingPunct="1">
              <a:spcBef>
                <a:spcPts val="0"/>
              </a:spcBef>
              <a:spcAft>
                <a:spcPts val="0"/>
              </a:spcAft>
            </a:pPr>
            <a:endParaRPr lang="en-US" dirty="0">
              <a:solidFill>
                <a:srgbClr val="000000"/>
              </a:solidFill>
              <a:latin typeface="Arial"/>
            </a:endParaRPr>
          </a:p>
          <a:p>
            <a:pPr eaLnBrk="1" fontAlgn="auto" hangingPunct="1">
              <a:spcBef>
                <a:spcPts val="0"/>
              </a:spcBef>
              <a:spcAft>
                <a:spcPts val="0"/>
              </a:spcAft>
            </a:pPr>
            <a:r>
              <a:rPr lang="en-US" dirty="0">
                <a:solidFill>
                  <a:srgbClr val="000000"/>
                </a:solidFill>
                <a:latin typeface="Arial"/>
              </a:rPr>
              <a:t>Characterize, understand, and improve predictions of the Earth system to advance knowledge and benefit society.</a:t>
            </a:r>
          </a:p>
        </p:txBody>
      </p:sp>
    </p:spTree>
    <p:extLst>
      <p:ext uri="{BB962C8B-B14F-4D97-AF65-F5344CB8AC3E}">
        <p14:creationId xmlns:p14="http://schemas.microsoft.com/office/powerpoint/2010/main" val="3577867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31427" name="Picture 3"/>
          <p:cNvPicPr>
            <a:picLocks noChangeAspect="1" noChangeArrowheads="1"/>
          </p:cNvPicPr>
          <p:nvPr/>
        </p:nvPicPr>
        <p:blipFill>
          <a:blip r:embed="rId3"/>
          <a:srcRect l="62630" b="10408"/>
          <a:stretch>
            <a:fillRect/>
          </a:stretch>
        </p:blipFill>
        <p:spPr bwMode="auto">
          <a:xfrm>
            <a:off x="1606550" y="3132138"/>
            <a:ext cx="2286000" cy="3451225"/>
          </a:xfrm>
          <a:prstGeom prst="rect">
            <a:avLst/>
          </a:prstGeom>
          <a:noFill/>
          <a:ln w="9525">
            <a:noFill/>
            <a:miter lim="800000"/>
            <a:headEnd/>
            <a:tailEnd/>
          </a:ln>
          <a:effectLst>
            <a:outerShdw blurRad="50800" dist="38100" dir="18900000" algn="bl" rotWithShape="0">
              <a:prstClr val="black">
                <a:alpha val="40000"/>
              </a:prstClr>
            </a:outerShdw>
          </a:effectLst>
        </p:spPr>
      </p:pic>
      <p:pic>
        <p:nvPicPr>
          <p:cNvPr id="231433" name="Picture 9" descr="http://www.mcwetboy.net/maproom/images/fire_modis.jpg"/>
          <p:cNvPicPr>
            <a:picLocks noChangeAspect="1" noChangeArrowheads="1"/>
          </p:cNvPicPr>
          <p:nvPr/>
        </p:nvPicPr>
        <p:blipFill>
          <a:blip r:embed="rId4"/>
          <a:srcRect l="10385" r="5251"/>
          <a:stretch>
            <a:fillRect/>
          </a:stretch>
        </p:blipFill>
        <p:spPr bwMode="auto">
          <a:xfrm>
            <a:off x="4044950" y="280988"/>
            <a:ext cx="4591050" cy="2720975"/>
          </a:xfrm>
          <a:prstGeom prst="rect">
            <a:avLst/>
          </a:prstGeom>
          <a:noFill/>
          <a:effectLst>
            <a:outerShdw blurRad="50800" dist="38100" dir="18900000" algn="bl" rotWithShape="0">
              <a:prstClr val="black">
                <a:alpha val="40000"/>
              </a:prstClr>
            </a:outerShdw>
          </a:effectLst>
        </p:spPr>
      </p:pic>
      <p:sp>
        <p:nvSpPr>
          <p:cNvPr id="24580" name="Rectangle 8"/>
          <p:cNvSpPr>
            <a:spLocks noChangeArrowheads="1"/>
          </p:cNvSpPr>
          <p:nvPr/>
        </p:nvSpPr>
        <p:spPr bwMode="auto">
          <a:xfrm>
            <a:off x="4044950" y="3457575"/>
            <a:ext cx="509905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dirty="0" smtClean="0">
                <a:solidFill>
                  <a:srgbClr val="FFFFFF"/>
                </a:solidFill>
              </a:rPr>
              <a:t>NASA Earth Science </a:t>
            </a:r>
          </a:p>
          <a:p>
            <a:pPr eaLnBrk="1" hangingPunct="1">
              <a:spcAft>
                <a:spcPts val="600"/>
              </a:spcAft>
            </a:pPr>
            <a:r>
              <a:rPr lang="en-US" altLang="en-US" sz="2800" b="1" dirty="0" smtClean="0">
                <a:solidFill>
                  <a:srgbClr val="FFFFFF"/>
                </a:solidFill>
              </a:rPr>
              <a:t>Applied Sciences Program</a:t>
            </a:r>
          </a:p>
          <a:p>
            <a:pPr eaLnBrk="1" hangingPunct="1"/>
            <a:r>
              <a:rPr lang="en-US" altLang="en-US" sz="2400" dirty="0" smtClean="0">
                <a:solidFill>
                  <a:srgbClr val="FFFFFF"/>
                </a:solidFill>
              </a:rPr>
              <a:t>NASA Headquarters</a:t>
            </a:r>
          </a:p>
          <a:p>
            <a:pPr eaLnBrk="1" hangingPunct="1"/>
            <a:r>
              <a:rPr lang="en-US" altLang="en-US" sz="2400" dirty="0" smtClean="0">
                <a:solidFill>
                  <a:srgbClr val="FFFFFF"/>
                </a:solidFill>
              </a:rPr>
              <a:t>Washington, DC</a:t>
            </a:r>
          </a:p>
          <a:p>
            <a:pPr eaLnBrk="1" hangingPunct="1"/>
            <a:r>
              <a:rPr lang="en-US" altLang="en-US" sz="2400" dirty="0" smtClean="0">
                <a:solidFill>
                  <a:srgbClr val="FFFFFF"/>
                </a:solidFill>
              </a:rPr>
              <a:t>1.202.358.7200</a:t>
            </a:r>
          </a:p>
          <a:p>
            <a:pPr eaLnBrk="1" hangingPunct="1"/>
            <a:endParaRPr lang="en-US" altLang="en-US" sz="2400" dirty="0" smtClean="0">
              <a:solidFill>
                <a:srgbClr val="FFFFFF"/>
              </a:solidFill>
            </a:endParaRPr>
          </a:p>
          <a:p>
            <a:pPr eaLnBrk="1" hangingPunct="1"/>
            <a:r>
              <a:rPr lang="en-US" altLang="en-US" sz="2400" i="1" dirty="0" smtClean="0">
                <a:solidFill>
                  <a:srgbClr val="FFFFFF"/>
                </a:solidFill>
                <a:cs typeface="Calibri" pitchFamily="34" charset="0"/>
              </a:rPr>
              <a:t>http://AppliedSciences.NASA.gov</a:t>
            </a:r>
          </a:p>
          <a:p>
            <a:pPr eaLnBrk="1" hangingPunct="1"/>
            <a:endParaRPr lang="en-US" altLang="en-US" sz="2400" dirty="0" smtClean="0">
              <a:solidFill>
                <a:srgbClr val="FFFFFF"/>
              </a:solidFill>
            </a:endParaRPr>
          </a:p>
        </p:txBody>
      </p:sp>
      <p:pic>
        <p:nvPicPr>
          <p:cNvPr id="24581" name="Picture 7"/>
          <p:cNvPicPr>
            <a:picLocks noChangeAspect="1" noChangeArrowheads="1"/>
          </p:cNvPicPr>
          <p:nvPr/>
        </p:nvPicPr>
        <p:blipFill>
          <a:blip r:embed="rId5">
            <a:extLst>
              <a:ext uri="{28A0092B-C50C-407E-A947-70E740481C1C}">
                <a14:useLocalDpi xmlns:a14="http://schemas.microsoft.com/office/drawing/2010/main" val="0"/>
              </a:ext>
            </a:extLst>
          </a:blip>
          <a:srcRect l="14799"/>
          <a:stretch>
            <a:fillRect/>
          </a:stretch>
        </p:blipFill>
        <p:spPr bwMode="auto">
          <a:xfrm>
            <a:off x="331788" y="715963"/>
            <a:ext cx="35607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9159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31427" name="Picture 3"/>
          <p:cNvPicPr>
            <a:picLocks noChangeAspect="1" noChangeArrowheads="1"/>
          </p:cNvPicPr>
          <p:nvPr/>
        </p:nvPicPr>
        <p:blipFill>
          <a:blip r:embed="rId3"/>
          <a:srcRect l="62630" b="10408"/>
          <a:stretch>
            <a:fillRect/>
          </a:stretch>
        </p:blipFill>
        <p:spPr bwMode="auto">
          <a:xfrm>
            <a:off x="1606550" y="3132138"/>
            <a:ext cx="2286000" cy="3451225"/>
          </a:xfrm>
          <a:prstGeom prst="rect">
            <a:avLst/>
          </a:prstGeom>
          <a:noFill/>
          <a:ln w="9525">
            <a:noFill/>
            <a:miter lim="800000"/>
            <a:headEnd/>
            <a:tailEnd/>
          </a:ln>
          <a:effectLst>
            <a:outerShdw blurRad="50800" dist="38100" dir="18900000" algn="bl" rotWithShape="0">
              <a:prstClr val="black">
                <a:alpha val="40000"/>
              </a:prstClr>
            </a:outerShdw>
          </a:effectLst>
        </p:spPr>
      </p:pic>
      <p:pic>
        <p:nvPicPr>
          <p:cNvPr id="231433" name="Picture 9" descr="http://www.mcwetboy.net/maproom/images/fire_modis.jpg"/>
          <p:cNvPicPr>
            <a:picLocks noChangeAspect="1" noChangeArrowheads="1"/>
          </p:cNvPicPr>
          <p:nvPr/>
        </p:nvPicPr>
        <p:blipFill>
          <a:blip r:embed="rId4"/>
          <a:srcRect l="10385" r="5251"/>
          <a:stretch>
            <a:fillRect/>
          </a:stretch>
        </p:blipFill>
        <p:spPr bwMode="auto">
          <a:xfrm>
            <a:off x="4044950" y="280988"/>
            <a:ext cx="4591050" cy="2720975"/>
          </a:xfrm>
          <a:prstGeom prst="rect">
            <a:avLst/>
          </a:prstGeom>
          <a:noFill/>
          <a:effectLst>
            <a:outerShdw blurRad="50800" dist="38100" dir="18900000" algn="bl" rotWithShape="0">
              <a:prstClr val="black">
                <a:alpha val="40000"/>
              </a:prstClr>
            </a:outerShdw>
          </a:effectLst>
        </p:spPr>
      </p:pic>
      <p:sp>
        <p:nvSpPr>
          <p:cNvPr id="24580" name="Rectangle 8"/>
          <p:cNvSpPr>
            <a:spLocks noChangeArrowheads="1"/>
          </p:cNvSpPr>
          <p:nvPr/>
        </p:nvSpPr>
        <p:spPr bwMode="auto">
          <a:xfrm>
            <a:off x="4044950" y="3457575"/>
            <a:ext cx="509905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dirty="0" smtClean="0">
                <a:solidFill>
                  <a:srgbClr val="FFFFFF"/>
                </a:solidFill>
              </a:rPr>
              <a:t>Back-up Materials</a:t>
            </a:r>
          </a:p>
          <a:p>
            <a:pPr eaLnBrk="1" hangingPunct="1">
              <a:spcAft>
                <a:spcPts val="600"/>
              </a:spcAft>
            </a:pPr>
            <a:r>
              <a:rPr lang="en-US" altLang="en-US" sz="2800" b="1" dirty="0" smtClean="0">
                <a:solidFill>
                  <a:srgbClr val="FFFFFF"/>
                </a:solidFill>
              </a:rPr>
              <a:t> </a:t>
            </a:r>
          </a:p>
          <a:p>
            <a:pPr eaLnBrk="1" hangingPunct="1"/>
            <a:r>
              <a:rPr lang="en-US" altLang="en-US" sz="2400" dirty="0" smtClean="0">
                <a:solidFill>
                  <a:srgbClr val="FFFFFF"/>
                </a:solidFill>
              </a:rPr>
              <a:t> </a:t>
            </a:r>
          </a:p>
          <a:p>
            <a:pPr eaLnBrk="1" hangingPunct="1"/>
            <a:r>
              <a:rPr lang="en-US" altLang="en-US" sz="2400" dirty="0" smtClean="0">
                <a:solidFill>
                  <a:srgbClr val="FFFFFF"/>
                </a:solidFill>
              </a:rPr>
              <a:t> </a:t>
            </a:r>
          </a:p>
          <a:p>
            <a:pPr eaLnBrk="1" hangingPunct="1"/>
            <a:r>
              <a:rPr lang="en-US" altLang="en-US" sz="2400" dirty="0" smtClean="0">
                <a:solidFill>
                  <a:srgbClr val="FFFFFF"/>
                </a:solidFill>
              </a:rPr>
              <a:t> </a:t>
            </a:r>
          </a:p>
          <a:p>
            <a:pPr eaLnBrk="1" hangingPunct="1"/>
            <a:endParaRPr lang="en-US" altLang="en-US" sz="2400" dirty="0" smtClean="0">
              <a:solidFill>
                <a:srgbClr val="FFFFFF"/>
              </a:solidFill>
            </a:endParaRPr>
          </a:p>
          <a:p>
            <a:pPr eaLnBrk="1" hangingPunct="1"/>
            <a:r>
              <a:rPr lang="en-US" altLang="en-US" sz="2400" i="1" dirty="0" smtClean="0">
                <a:solidFill>
                  <a:srgbClr val="FFFFFF"/>
                </a:solidFill>
                <a:cs typeface="Calibri" pitchFamily="34" charset="0"/>
              </a:rPr>
              <a:t>http://AppliedSciences.NASA.gov</a:t>
            </a:r>
          </a:p>
          <a:p>
            <a:pPr eaLnBrk="1" hangingPunct="1"/>
            <a:endParaRPr lang="en-US" altLang="en-US" sz="2400" dirty="0" smtClean="0">
              <a:solidFill>
                <a:srgbClr val="FFFFFF"/>
              </a:solidFill>
            </a:endParaRPr>
          </a:p>
        </p:txBody>
      </p:sp>
      <p:pic>
        <p:nvPicPr>
          <p:cNvPr id="24581" name="Picture 7"/>
          <p:cNvPicPr>
            <a:picLocks noChangeAspect="1" noChangeArrowheads="1"/>
          </p:cNvPicPr>
          <p:nvPr/>
        </p:nvPicPr>
        <p:blipFill>
          <a:blip r:embed="rId5">
            <a:extLst>
              <a:ext uri="{28A0092B-C50C-407E-A947-70E740481C1C}">
                <a14:useLocalDpi xmlns:a14="http://schemas.microsoft.com/office/drawing/2010/main" val="0"/>
              </a:ext>
            </a:extLst>
          </a:blip>
          <a:srcRect l="14799"/>
          <a:stretch>
            <a:fillRect/>
          </a:stretch>
        </p:blipFill>
        <p:spPr bwMode="auto">
          <a:xfrm>
            <a:off x="331788" y="715963"/>
            <a:ext cx="35607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65262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ChangeArrowheads="1"/>
          </p:cNvSpPr>
          <p:nvPr/>
        </p:nvSpPr>
        <p:spPr bwMode="auto">
          <a:xfrm>
            <a:off x="8628063" y="6503988"/>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a:solidFill>
                  <a:srgbClr val="000000"/>
                </a:solidFill>
              </a:rPr>
              <a:t>|‌ </a:t>
            </a:r>
            <a:fld id="{C31153E7-7CAE-4CE5-A6AE-44E988CFC543}" type="slidenum">
              <a:rPr lang="en-US" sz="1400">
                <a:solidFill>
                  <a:srgbClr val="000000"/>
                </a:solidFill>
              </a:rPr>
              <a:pPr algn="r" eaLnBrk="1" hangingPunct="1"/>
              <a:t>22</a:t>
            </a:fld>
            <a:endParaRPr lang="en-US" sz="1400">
              <a:solidFill>
                <a:srgbClr val="000000"/>
              </a:solidFill>
            </a:endParaRPr>
          </a:p>
        </p:txBody>
      </p:sp>
      <p:pic>
        <p:nvPicPr>
          <p:cNvPr id="28675" name="Picture 2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400" y="93663"/>
            <a:ext cx="6508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srcRect/>
          <a:stretch>
            <a:fillRect/>
          </a:stretch>
        </p:blipFill>
        <p:spPr bwMode="auto">
          <a:xfrm>
            <a:off x="5702300" y="1169987"/>
            <a:ext cx="2281640" cy="2868643"/>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p:spPr>
      </p:pic>
      <p:sp>
        <p:nvSpPr>
          <p:cNvPr id="28677" name="Rectangle 9"/>
          <p:cNvSpPr>
            <a:spLocks noChangeArrowheads="1"/>
          </p:cNvSpPr>
          <p:nvPr/>
        </p:nvSpPr>
        <p:spPr bwMode="auto">
          <a:xfrm>
            <a:off x="5118100" y="4171950"/>
            <a:ext cx="390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b="1" i="1" dirty="0">
                <a:solidFill>
                  <a:srgbClr val="000000"/>
                </a:solidFill>
              </a:rPr>
              <a:t>http://AppliedSciences.NASA.gov</a:t>
            </a:r>
          </a:p>
        </p:txBody>
      </p:sp>
      <p:sp>
        <p:nvSpPr>
          <p:cNvPr id="28678" name="Rectangle 8"/>
          <p:cNvSpPr>
            <a:spLocks noChangeArrowheads="1"/>
          </p:cNvSpPr>
          <p:nvPr/>
        </p:nvSpPr>
        <p:spPr bwMode="auto">
          <a:xfrm>
            <a:off x="258763" y="1128713"/>
            <a:ext cx="48593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i="1">
                <a:solidFill>
                  <a:srgbClr val="000099"/>
                </a:solidFill>
              </a:rPr>
              <a:t>Discovering and demonstrating innovative and practical uses of </a:t>
            </a:r>
            <a:br>
              <a:rPr lang="en-US" sz="2800" b="1" i="1">
                <a:solidFill>
                  <a:srgbClr val="000099"/>
                </a:solidFill>
              </a:rPr>
            </a:br>
            <a:r>
              <a:rPr lang="en-US" sz="2800" b="1" i="1">
                <a:solidFill>
                  <a:srgbClr val="000099"/>
                </a:solidFill>
              </a:rPr>
              <a:t>Earth observations in organizations’ policy, business, and </a:t>
            </a:r>
            <a:br>
              <a:rPr lang="en-US" sz="2800" b="1" i="1">
                <a:solidFill>
                  <a:srgbClr val="000099"/>
                </a:solidFill>
              </a:rPr>
            </a:br>
            <a:r>
              <a:rPr lang="en-US" sz="2800" b="1" i="1">
                <a:solidFill>
                  <a:srgbClr val="000099"/>
                </a:solidFill>
              </a:rPr>
              <a:t>management decisions. </a:t>
            </a:r>
          </a:p>
        </p:txBody>
      </p:sp>
      <p:sp>
        <p:nvSpPr>
          <p:cNvPr id="28679" name="Rectangle 2"/>
          <p:cNvSpPr>
            <a:spLocks noChangeArrowheads="1"/>
          </p:cNvSpPr>
          <p:nvPr/>
        </p:nvSpPr>
        <p:spPr bwMode="auto">
          <a:xfrm>
            <a:off x="163513"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dirty="0" smtClean="0">
                <a:solidFill>
                  <a:srgbClr val="FFFFFF"/>
                </a:solidFill>
              </a:rPr>
              <a:t>Lines of Business</a:t>
            </a:r>
            <a:endParaRPr lang="en-US" sz="2800" b="1" i="1" dirty="0">
              <a:solidFill>
                <a:srgbClr val="FFFFFF"/>
              </a:solidFill>
            </a:endParaRPr>
          </a:p>
        </p:txBody>
      </p:sp>
      <p:sp>
        <p:nvSpPr>
          <p:cNvPr id="28680" name="Rectangle 11"/>
          <p:cNvSpPr>
            <a:spLocks noChangeArrowheads="1"/>
          </p:cNvSpPr>
          <p:nvPr/>
        </p:nvSpPr>
        <p:spPr bwMode="auto">
          <a:xfrm>
            <a:off x="0" y="5173663"/>
            <a:ext cx="3017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i="1">
                <a:solidFill>
                  <a:srgbClr val="000099"/>
                </a:solidFill>
              </a:rPr>
              <a:t>Applications</a:t>
            </a:r>
          </a:p>
          <a:p>
            <a:pPr algn="ctr"/>
            <a:r>
              <a:rPr lang="en-US" sz="1600">
                <a:solidFill>
                  <a:srgbClr val="000000"/>
                </a:solidFill>
              </a:rPr>
              <a:t>Prove-out, develop, and transition applications ideas </a:t>
            </a:r>
            <a:br>
              <a:rPr lang="en-US" sz="1600">
                <a:solidFill>
                  <a:srgbClr val="000000"/>
                </a:solidFill>
              </a:rPr>
            </a:br>
            <a:r>
              <a:rPr lang="en-US" sz="1600">
                <a:solidFill>
                  <a:srgbClr val="000000"/>
                </a:solidFill>
              </a:rPr>
              <a:t>for sustained uses of Earth obs. in decision making. </a:t>
            </a:r>
            <a:endParaRPr lang="en-US">
              <a:solidFill>
                <a:srgbClr val="000000"/>
              </a:solidFill>
            </a:endParaRPr>
          </a:p>
        </p:txBody>
      </p:sp>
      <p:sp>
        <p:nvSpPr>
          <p:cNvPr id="28681" name="Rectangle 11"/>
          <p:cNvSpPr>
            <a:spLocks noChangeArrowheads="1"/>
          </p:cNvSpPr>
          <p:nvPr/>
        </p:nvSpPr>
        <p:spPr bwMode="auto">
          <a:xfrm>
            <a:off x="3124200" y="5173663"/>
            <a:ext cx="29257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i="1">
                <a:solidFill>
                  <a:srgbClr val="000099"/>
                </a:solidFill>
              </a:rPr>
              <a:t>Capacity Building</a:t>
            </a:r>
          </a:p>
          <a:p>
            <a:pPr algn="ctr"/>
            <a:r>
              <a:rPr lang="en-US" sz="1600">
                <a:solidFill>
                  <a:srgbClr val="000000"/>
                </a:solidFill>
              </a:rPr>
              <a:t>Build skills and capabilities in US and developing countries to access Earth observations to benefit society. </a:t>
            </a:r>
            <a:endParaRPr lang="en-US">
              <a:solidFill>
                <a:srgbClr val="000000"/>
              </a:solidFill>
            </a:endParaRPr>
          </a:p>
        </p:txBody>
      </p:sp>
      <p:sp>
        <p:nvSpPr>
          <p:cNvPr id="28682" name="Rectangle 11"/>
          <p:cNvSpPr>
            <a:spLocks noChangeArrowheads="1"/>
          </p:cNvSpPr>
          <p:nvPr/>
        </p:nvSpPr>
        <p:spPr bwMode="auto">
          <a:xfrm>
            <a:off x="6126163" y="5173663"/>
            <a:ext cx="29257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i="1">
                <a:solidFill>
                  <a:srgbClr val="000099"/>
                </a:solidFill>
              </a:rPr>
              <a:t>Mission Planning</a:t>
            </a:r>
          </a:p>
          <a:p>
            <a:pPr algn="ctr"/>
            <a:r>
              <a:rPr lang="en-US" sz="1600">
                <a:solidFill>
                  <a:srgbClr val="000000"/>
                </a:solidFill>
              </a:rPr>
              <a:t>Identify applications early in mission lifecycle and integrate end-user needs in mission design and development.</a:t>
            </a:r>
            <a:endParaRPr lang="en-US">
              <a:solidFill>
                <a:srgbClr val="000000"/>
              </a:solidFill>
            </a:endParaRPr>
          </a:p>
        </p:txBody>
      </p:sp>
      <p:cxnSp>
        <p:nvCxnSpPr>
          <p:cNvPr id="17" name="Straight Connector 16"/>
          <p:cNvCxnSpPr/>
          <p:nvPr/>
        </p:nvCxnSpPr>
        <p:spPr>
          <a:xfrm>
            <a:off x="3022600" y="5111750"/>
            <a:ext cx="0" cy="1447800"/>
          </a:xfrm>
          <a:prstGeom prst="line">
            <a:avLst/>
          </a:prstGeom>
          <a:ln>
            <a:solidFill>
              <a:srgbClr val="5B5B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0" y="5111750"/>
            <a:ext cx="0" cy="1447800"/>
          </a:xfrm>
          <a:prstGeom prst="line">
            <a:avLst/>
          </a:prstGeom>
          <a:ln>
            <a:solidFill>
              <a:srgbClr val="5B5B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809750" y="4821238"/>
            <a:ext cx="5184775" cy="0"/>
          </a:xfrm>
          <a:prstGeom prst="line">
            <a:avLst/>
          </a:prstGeom>
          <a:ln w="28575">
            <a:solidFill>
              <a:srgbClr val="5B5B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988289"/>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txBox="1">
            <a:spLocks noChangeArrowheads="1"/>
          </p:cNvSpPr>
          <p:nvPr/>
        </p:nvSpPr>
        <p:spPr bwMode="auto">
          <a:xfrm>
            <a:off x="8628064" y="6503988"/>
            <a:ext cx="515937" cy="354012"/>
          </a:xfrm>
          <a:prstGeom prst="rect">
            <a:avLst/>
          </a:prstGeom>
          <a:noFill/>
          <a:ln w="9525">
            <a:noFill/>
            <a:miter lim="800000"/>
            <a:headEnd/>
            <a:tailEnd/>
          </a:ln>
        </p:spPr>
        <p:txBody>
          <a:bodyPr lIns="91429" tIns="45714" rIns="91429" bIns="45714"/>
          <a:lstStyle/>
          <a:p>
            <a:pPr algn="r"/>
            <a:r>
              <a:rPr lang="en-US" sz="1400">
                <a:solidFill>
                  <a:srgbClr val="000000"/>
                </a:solidFill>
                <a:latin typeface="Arial"/>
              </a:rPr>
              <a:t>|‌ </a:t>
            </a:r>
            <a:fld id="{CB364722-0248-465A-8E79-099C8D1AFB3E}" type="slidenum">
              <a:rPr lang="en-US" sz="1400">
                <a:solidFill>
                  <a:srgbClr val="000000"/>
                </a:solidFill>
                <a:latin typeface="Arial"/>
              </a:rPr>
              <a:pPr algn="r"/>
              <a:t>23</a:t>
            </a:fld>
            <a:endParaRPr lang="en-US" sz="1400">
              <a:solidFill>
                <a:srgbClr val="000000"/>
              </a:solidFill>
              <a:latin typeface="Arial"/>
            </a:endParaRPr>
          </a:p>
        </p:txBody>
      </p:sp>
      <p:sp>
        <p:nvSpPr>
          <p:cNvPr id="14" name="Rectangle 13"/>
          <p:cNvSpPr/>
          <p:nvPr/>
        </p:nvSpPr>
        <p:spPr>
          <a:xfrm>
            <a:off x="380332" y="5397093"/>
            <a:ext cx="3781766" cy="1169551"/>
          </a:xfrm>
          <a:prstGeom prst="rect">
            <a:avLst/>
          </a:prstGeom>
        </p:spPr>
        <p:txBody>
          <a:bodyPr wrap="square" lIns="91429" tIns="45714" rIns="91429" bIns="45714">
            <a:spAutoFit/>
          </a:bodyPr>
          <a:lstStyle/>
          <a:p>
            <a:pPr algn="ctr">
              <a:spcAft>
                <a:spcPts val="1200"/>
              </a:spcAft>
            </a:pPr>
            <a:r>
              <a:rPr lang="en-US" b="1" i="1" dirty="0">
                <a:solidFill>
                  <a:srgbClr val="000000"/>
                </a:solidFill>
                <a:latin typeface="Arial"/>
              </a:rPr>
              <a:t>National Civil Earth Observations Strategy</a:t>
            </a:r>
          </a:p>
          <a:p>
            <a:pPr algn="ctr">
              <a:spcAft>
                <a:spcPts val="1200"/>
              </a:spcAft>
            </a:pPr>
            <a:r>
              <a:rPr lang="en-US" dirty="0">
                <a:solidFill>
                  <a:srgbClr val="000000"/>
                </a:solidFill>
                <a:latin typeface="Arial"/>
              </a:rPr>
              <a:t>Released  4/19/2013</a:t>
            </a:r>
            <a:endParaRPr lang="en-US" b="1" i="1" dirty="0">
              <a:solidFill>
                <a:srgbClr val="000000"/>
              </a:solidFill>
              <a:latin typeface="Arial"/>
            </a:endParaRPr>
          </a:p>
        </p:txBody>
      </p:sp>
      <p:pic>
        <p:nvPicPr>
          <p:cNvPr id="1027" name="Picture 3" descr="C:\Users\lfriedl\Desktop\Cover nstc_2013_earthobsstrateg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5432" y="1189541"/>
            <a:ext cx="3151566" cy="4078496"/>
          </a:xfrm>
          <a:prstGeom prst="rect">
            <a:avLst/>
          </a:prstGeom>
          <a:noFill/>
          <a:ln>
            <a:solidFill>
              <a:schemeClr val="bg1">
                <a:lumMod val="50000"/>
              </a:schemeClr>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163514" y="0"/>
            <a:ext cx="8050321" cy="835025"/>
          </a:xfrm>
          <a:prstGeom prst="rect">
            <a:avLst/>
          </a:prstGeom>
          <a:noFill/>
          <a:ln w="9525">
            <a:noFill/>
            <a:miter lim="800000"/>
            <a:headEnd/>
            <a:tailEnd/>
          </a:ln>
        </p:spPr>
        <p:txBody>
          <a:bodyPr lIns="91429" tIns="45714" rIns="91429" bIns="45714" anchor="ctr"/>
          <a:lstStyle/>
          <a:p>
            <a:pPr eaLnBrk="1" hangingPunct="1"/>
            <a:r>
              <a:rPr lang="en-US" sz="2800" b="1" i="1" dirty="0">
                <a:solidFill>
                  <a:srgbClr val="FFFFFF"/>
                </a:solidFill>
                <a:latin typeface="Arial"/>
              </a:rPr>
              <a:t>Interagency</a:t>
            </a:r>
          </a:p>
        </p:txBody>
      </p:sp>
      <p:sp>
        <p:nvSpPr>
          <p:cNvPr id="7" name="TextBox 3"/>
          <p:cNvSpPr txBox="1">
            <a:spLocks noChangeArrowheads="1"/>
          </p:cNvSpPr>
          <p:nvPr/>
        </p:nvSpPr>
        <p:spPr bwMode="auto">
          <a:xfrm>
            <a:off x="4188674" y="1087438"/>
            <a:ext cx="4818849" cy="553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17" indent="-285717">
              <a:spcAft>
                <a:spcPts val="1200"/>
              </a:spcAft>
              <a:buFont typeface="Arial" pitchFamily="34" charset="0"/>
              <a:buChar char="»"/>
            </a:pPr>
            <a:r>
              <a:rPr lang="en-US" sz="1800" dirty="0">
                <a:solidFill>
                  <a:srgbClr val="000000"/>
                </a:solidFill>
              </a:rPr>
              <a:t>Supports efforts to organize existing </a:t>
            </a:r>
            <a:br>
              <a:rPr lang="en-US" sz="1800" dirty="0">
                <a:solidFill>
                  <a:srgbClr val="000000"/>
                </a:solidFill>
              </a:rPr>
            </a:br>
            <a:r>
              <a:rPr lang="en-US" sz="1800" dirty="0">
                <a:solidFill>
                  <a:srgbClr val="000000"/>
                </a:solidFill>
              </a:rPr>
              <a:t>Earth-observation systems and to coordinate plans for future projects. </a:t>
            </a:r>
          </a:p>
          <a:p>
            <a:pPr marL="285717" indent="-285717">
              <a:spcAft>
                <a:spcPts val="0"/>
              </a:spcAft>
              <a:buFont typeface="Arial" pitchFamily="34" charset="0"/>
              <a:buChar char="»"/>
            </a:pPr>
            <a:r>
              <a:rPr lang="en-US" sz="1800" dirty="0">
                <a:solidFill>
                  <a:srgbClr val="000000"/>
                </a:solidFill>
              </a:rPr>
              <a:t>Provides an evidence-based framework  for routine assessment, prioritization, </a:t>
            </a:r>
            <a:br>
              <a:rPr lang="en-US" sz="1800" dirty="0">
                <a:solidFill>
                  <a:srgbClr val="000000"/>
                </a:solidFill>
              </a:rPr>
            </a:br>
            <a:r>
              <a:rPr lang="en-US" sz="1800" dirty="0">
                <a:solidFill>
                  <a:srgbClr val="000000"/>
                </a:solidFill>
              </a:rPr>
              <a:t>and planning across all Federal agencies engaged in Earth observations. </a:t>
            </a:r>
          </a:p>
          <a:p>
            <a:pPr>
              <a:spcAft>
                <a:spcPts val="0"/>
              </a:spcAft>
            </a:pPr>
            <a:endParaRPr lang="en-US" sz="1800" dirty="0">
              <a:solidFill>
                <a:srgbClr val="000000"/>
              </a:solidFill>
            </a:endParaRPr>
          </a:p>
          <a:p>
            <a:pPr>
              <a:spcAft>
                <a:spcPts val="1200"/>
              </a:spcAft>
            </a:pPr>
            <a:r>
              <a:rPr lang="en-US" sz="1800" dirty="0">
                <a:solidFill>
                  <a:srgbClr val="000000"/>
                </a:solidFill>
              </a:rPr>
              <a:t>In development: </a:t>
            </a:r>
            <a:br>
              <a:rPr lang="en-US" sz="1800" dirty="0">
                <a:solidFill>
                  <a:srgbClr val="000000"/>
                </a:solidFill>
              </a:rPr>
            </a:br>
            <a:r>
              <a:rPr lang="en-US" sz="1800" dirty="0">
                <a:solidFill>
                  <a:srgbClr val="000000"/>
                </a:solidFill>
              </a:rPr>
              <a:t>National Plan for Civil Earth Observations, 2014-2024</a:t>
            </a:r>
          </a:p>
          <a:p>
            <a:pPr>
              <a:spcAft>
                <a:spcPts val="1200"/>
              </a:spcAft>
            </a:pPr>
            <a:r>
              <a:rPr lang="en-US" sz="1800" dirty="0">
                <a:solidFill>
                  <a:srgbClr val="000000"/>
                </a:solidFill>
              </a:rPr>
              <a:t>Addresses sustained and experimental observations, priority observations, balanced portfolio approach, and guidance on implementation. </a:t>
            </a:r>
          </a:p>
          <a:p>
            <a:pPr>
              <a:spcAft>
                <a:spcPts val="1200"/>
              </a:spcAft>
            </a:pPr>
            <a:r>
              <a:rPr lang="en-US" sz="1800" dirty="0">
                <a:solidFill>
                  <a:srgbClr val="000000"/>
                </a:solidFill>
              </a:rPr>
              <a:t>Plan is organized by the interagency </a:t>
            </a:r>
            <a:br>
              <a:rPr lang="en-US" sz="1800" dirty="0">
                <a:solidFill>
                  <a:srgbClr val="000000"/>
                </a:solidFill>
              </a:rPr>
            </a:br>
            <a:r>
              <a:rPr lang="en-US" sz="1800" dirty="0">
                <a:solidFill>
                  <a:srgbClr val="000000"/>
                </a:solidFill>
              </a:rPr>
              <a:t>U.S. Group on Earth Observations (USGEO), a Subcommittee within NSTC CENRS</a:t>
            </a:r>
          </a:p>
        </p:txBody>
      </p:sp>
      <p:sp>
        <p:nvSpPr>
          <p:cNvPr id="8" name="Rounded Rectangle 7"/>
          <p:cNvSpPr/>
          <p:nvPr/>
        </p:nvSpPr>
        <p:spPr>
          <a:xfrm>
            <a:off x="8229600" y="0"/>
            <a:ext cx="914400" cy="83502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srgbClr val="FFFFFF"/>
              </a:solidFill>
            </a:endParaRPr>
          </a:p>
        </p:txBody>
      </p:sp>
      <p:sp>
        <p:nvSpPr>
          <p:cNvPr id="2" name="Rectangle 1"/>
          <p:cNvSpPr/>
          <p:nvPr/>
        </p:nvSpPr>
        <p:spPr>
          <a:xfrm>
            <a:off x="4094068" y="155903"/>
            <a:ext cx="4913454" cy="523220"/>
          </a:xfrm>
          <a:prstGeom prst="rect">
            <a:avLst/>
          </a:prstGeom>
          <a:ln>
            <a:solidFill>
              <a:schemeClr val="bg1"/>
            </a:solidFill>
          </a:ln>
        </p:spPr>
        <p:txBody>
          <a:bodyPr wrap="square" lIns="91429" tIns="45714" rIns="91429" bIns="45714">
            <a:spAutoFit/>
          </a:bodyPr>
          <a:lstStyle/>
          <a:p>
            <a:pPr algn="ctr"/>
            <a:r>
              <a:rPr lang="en-US" sz="1400" b="1" i="1" dirty="0">
                <a:solidFill>
                  <a:srgbClr val="FFFFFF"/>
                </a:solidFill>
                <a:latin typeface="Arial"/>
              </a:rPr>
              <a:t>http://www.whitehouse.gov/blog/2013/04/19/taking-pulse-our-planet-new-strategy-earth-observations</a:t>
            </a:r>
          </a:p>
        </p:txBody>
      </p:sp>
    </p:spTree>
    <p:extLst>
      <p:ext uri="{BB962C8B-B14F-4D97-AF65-F5344CB8AC3E}">
        <p14:creationId xmlns:p14="http://schemas.microsoft.com/office/powerpoint/2010/main" val="2897446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233363" y="2432050"/>
            <a:ext cx="4206875" cy="4248150"/>
          </a:xfrm>
          <a:prstGeom prst="rect">
            <a:avLst/>
          </a:prstGeom>
          <a:noFill/>
          <a:ln w="9525">
            <a:noFill/>
            <a:miter lim="800000"/>
            <a:headEnd/>
            <a:tailEnd/>
          </a:ln>
        </p:spPr>
        <p:txBody>
          <a:bodyPr>
            <a:spAutoFit/>
          </a:bodyPr>
          <a:lstStyle/>
          <a:p>
            <a:pPr>
              <a:spcAft>
                <a:spcPts val="600"/>
              </a:spcAft>
              <a:tabLst>
                <a:tab pos="338138" algn="l"/>
              </a:tabLst>
              <a:defRPr/>
            </a:pPr>
            <a:r>
              <a:rPr lang="en-US" sz="2000" b="1" u="sng" dirty="0">
                <a:solidFill>
                  <a:srgbClr val="000099"/>
                </a:solidFill>
                <a:latin typeface="Arial" charset="0"/>
              </a:rPr>
              <a:t>Applications Areas</a:t>
            </a:r>
            <a:endParaRPr lang="en-US" sz="2000" b="1" dirty="0">
              <a:solidFill>
                <a:srgbClr val="000099"/>
              </a:solidFill>
              <a:latin typeface="Arial" charset="0"/>
            </a:endParaRPr>
          </a:p>
          <a:p>
            <a:pPr>
              <a:spcAft>
                <a:spcPts val="600"/>
              </a:spcAft>
              <a:tabLst>
                <a:tab pos="338138" algn="l"/>
              </a:tabLst>
              <a:defRPr/>
            </a:pPr>
            <a:r>
              <a:rPr lang="en-US" sz="2000" dirty="0">
                <a:solidFill>
                  <a:srgbClr val="000000"/>
                </a:solidFill>
                <a:latin typeface="Arial" charset="0"/>
              </a:rPr>
              <a:t>The program focuses on economic, health, resource management, and other themes to discover and demonstrate applications targeted at integrating Earth observations in specific decision-making activities. Projects with public and private organizations. </a:t>
            </a:r>
          </a:p>
          <a:p>
            <a:pPr marL="342900" indent="-342900">
              <a:spcBef>
                <a:spcPts val="0"/>
              </a:spcBef>
              <a:spcAft>
                <a:spcPts val="0"/>
              </a:spcAft>
              <a:buFont typeface="Symbol"/>
              <a:buChar char=""/>
              <a:defRPr/>
            </a:pPr>
            <a:r>
              <a:rPr lang="en-US" sz="2000" i="1" dirty="0">
                <a:latin typeface="Arial"/>
                <a:ea typeface="Times New Roman"/>
                <a:cs typeface="Times New Roman"/>
              </a:rPr>
              <a:t>Applications Projects</a:t>
            </a:r>
          </a:p>
          <a:p>
            <a:pPr marL="342900" indent="-342900">
              <a:spcBef>
                <a:spcPts val="0"/>
              </a:spcBef>
              <a:spcAft>
                <a:spcPts val="0"/>
              </a:spcAft>
              <a:buFont typeface="Symbol"/>
              <a:buChar char=""/>
              <a:defRPr/>
            </a:pPr>
            <a:r>
              <a:rPr lang="en-US" sz="2000" i="1" dirty="0">
                <a:latin typeface="Arial"/>
                <a:ea typeface="Times New Roman"/>
                <a:cs typeface="Times New Roman"/>
              </a:rPr>
              <a:t>Feasibility Studies</a:t>
            </a:r>
          </a:p>
          <a:p>
            <a:pPr marL="342900" indent="-342900">
              <a:spcBef>
                <a:spcPts val="0"/>
              </a:spcBef>
              <a:spcAft>
                <a:spcPts val="0"/>
              </a:spcAft>
              <a:buFont typeface="Symbol"/>
              <a:buChar char=""/>
              <a:defRPr/>
            </a:pPr>
            <a:r>
              <a:rPr lang="en-US" sz="2000" i="1" dirty="0">
                <a:latin typeface="Arial"/>
                <a:ea typeface="Times New Roman"/>
                <a:cs typeface="Times New Roman"/>
              </a:rPr>
              <a:t>Applied Research Teams</a:t>
            </a:r>
          </a:p>
          <a:p>
            <a:pPr marL="342900" indent="-342900">
              <a:spcBef>
                <a:spcPts val="0"/>
              </a:spcBef>
              <a:spcAft>
                <a:spcPts val="0"/>
              </a:spcAft>
              <a:buFont typeface="Symbol"/>
              <a:buChar char=""/>
              <a:defRPr/>
            </a:pPr>
            <a:r>
              <a:rPr lang="en-US" sz="2000" i="1" dirty="0">
                <a:latin typeface="Arial"/>
                <a:ea typeface="Times New Roman"/>
                <a:cs typeface="Times New Roman"/>
              </a:rPr>
              <a:t>Mission Planning Support</a:t>
            </a:r>
          </a:p>
        </p:txBody>
      </p:sp>
      <p:sp>
        <p:nvSpPr>
          <p:cNvPr id="8" name="Text Box 4"/>
          <p:cNvSpPr txBox="1">
            <a:spLocks noChangeArrowheads="1"/>
          </p:cNvSpPr>
          <p:nvPr/>
        </p:nvSpPr>
        <p:spPr bwMode="auto">
          <a:xfrm>
            <a:off x="4859338" y="2432050"/>
            <a:ext cx="4067175" cy="3940175"/>
          </a:xfrm>
          <a:prstGeom prst="rect">
            <a:avLst/>
          </a:prstGeom>
          <a:noFill/>
          <a:ln w="9525">
            <a:noFill/>
            <a:miter lim="800000"/>
            <a:headEnd/>
            <a:tailEnd/>
          </a:ln>
          <a:effectLst/>
        </p:spPr>
        <p:txBody>
          <a:bodyPr>
            <a:spAutoFit/>
          </a:bodyPr>
          <a:lstStyle/>
          <a:p>
            <a:pPr>
              <a:spcAft>
                <a:spcPts val="600"/>
              </a:spcAft>
              <a:tabLst>
                <a:tab pos="338138" algn="l"/>
              </a:tabLst>
              <a:defRPr/>
            </a:pPr>
            <a:r>
              <a:rPr lang="en-US" sz="2000" b="1" u="sng" dirty="0">
                <a:solidFill>
                  <a:srgbClr val="333399"/>
                </a:solidFill>
                <a:latin typeface="Arial" charset="0"/>
              </a:rPr>
              <a:t>Capacity Building</a:t>
            </a:r>
          </a:p>
          <a:p>
            <a:pPr>
              <a:spcBef>
                <a:spcPts val="0"/>
              </a:spcBef>
              <a:spcAft>
                <a:spcPts val="600"/>
              </a:spcAft>
              <a:defRPr/>
            </a:pPr>
            <a:r>
              <a:rPr lang="en-US" sz="2000" dirty="0">
                <a:latin typeface="Arial"/>
                <a:ea typeface="Times New Roman"/>
                <a:cs typeface="Times New Roman"/>
              </a:rPr>
              <a:t>The program sponsors specific activities to build skills, users, and capabilities in the US and developing countries on how to access and apply environmental  satellite data to benefit society. </a:t>
            </a:r>
          </a:p>
          <a:p>
            <a:pPr marL="342900" indent="-342900">
              <a:spcBef>
                <a:spcPts val="0"/>
              </a:spcBef>
              <a:spcAft>
                <a:spcPts val="0"/>
              </a:spcAft>
              <a:buFont typeface="Symbol"/>
              <a:buChar char=""/>
              <a:defRPr/>
            </a:pPr>
            <a:r>
              <a:rPr lang="en-US" sz="2000" i="1" dirty="0">
                <a:latin typeface="Arial"/>
                <a:ea typeface="Times New Roman"/>
                <a:cs typeface="Times New Roman"/>
              </a:rPr>
              <a:t>SERVIR</a:t>
            </a:r>
          </a:p>
          <a:p>
            <a:pPr marL="342900" indent="-342900">
              <a:spcBef>
                <a:spcPts val="0"/>
              </a:spcBef>
              <a:spcAft>
                <a:spcPts val="0"/>
              </a:spcAft>
              <a:buFont typeface="Symbol"/>
              <a:buChar char=""/>
              <a:defRPr/>
            </a:pPr>
            <a:r>
              <a:rPr lang="en-US" sz="2000" i="1" dirty="0">
                <a:latin typeface="Arial"/>
                <a:ea typeface="Times New Roman"/>
                <a:cs typeface="Times New Roman"/>
              </a:rPr>
              <a:t>DEVELOP &amp; Workforce development</a:t>
            </a:r>
          </a:p>
          <a:p>
            <a:pPr marL="342900" indent="-342900">
              <a:spcBef>
                <a:spcPts val="0"/>
              </a:spcBef>
              <a:spcAft>
                <a:spcPts val="0"/>
              </a:spcAft>
              <a:buFont typeface="Symbol"/>
              <a:buChar char=""/>
              <a:defRPr/>
            </a:pPr>
            <a:r>
              <a:rPr lang="en-US" sz="2000" i="1" dirty="0">
                <a:latin typeface="Arial"/>
                <a:ea typeface="Times New Roman"/>
                <a:cs typeface="Times New Roman"/>
              </a:rPr>
              <a:t>Gulf of Mexico Initiative</a:t>
            </a:r>
          </a:p>
          <a:p>
            <a:pPr marL="342900" indent="-342900">
              <a:spcBef>
                <a:spcPts val="0"/>
              </a:spcBef>
              <a:spcAft>
                <a:spcPts val="0"/>
              </a:spcAft>
              <a:buFont typeface="Symbol"/>
              <a:buChar char=""/>
              <a:defRPr/>
            </a:pPr>
            <a:r>
              <a:rPr lang="en-US" sz="2000" i="1" dirty="0">
                <a:latin typeface="Arial"/>
                <a:ea typeface="Times New Roman"/>
                <a:cs typeface="Times New Roman"/>
              </a:rPr>
              <a:t>Training Modules</a:t>
            </a:r>
          </a:p>
        </p:txBody>
      </p:sp>
      <p:sp>
        <p:nvSpPr>
          <p:cNvPr id="9" name="Rectangle 8"/>
          <p:cNvSpPr/>
          <p:nvPr/>
        </p:nvSpPr>
        <p:spPr>
          <a:xfrm>
            <a:off x="941388" y="1246188"/>
            <a:ext cx="7391400" cy="1293812"/>
          </a:xfrm>
          <a:prstGeom prst="rect">
            <a:avLst/>
          </a:prstGeom>
        </p:spPr>
        <p:txBody>
          <a:bodyPr>
            <a:spAutoFit/>
          </a:bodyPr>
          <a:lstStyle/>
          <a:p>
            <a:pPr algn="ctr">
              <a:defRPr/>
            </a:pPr>
            <a:r>
              <a:rPr lang="en-US" sz="2000" b="1" i="1" dirty="0">
                <a:latin typeface="+mn-lt"/>
              </a:rPr>
              <a:t>The Applied Sciences Program funds projects that enable uses of NASA Earth science data in organizations’ policy, business, and management decisions. </a:t>
            </a:r>
          </a:p>
          <a:p>
            <a:pPr>
              <a:defRPr/>
            </a:pPr>
            <a:endParaRPr lang="en-US" b="1" dirty="0">
              <a:latin typeface="Arial" charset="0"/>
            </a:endParaRPr>
          </a:p>
        </p:txBody>
      </p:sp>
      <p:cxnSp>
        <p:nvCxnSpPr>
          <p:cNvPr id="11" name="Straight Connector 10"/>
          <p:cNvCxnSpPr/>
          <p:nvPr/>
        </p:nvCxnSpPr>
        <p:spPr>
          <a:xfrm rot="5400000">
            <a:off x="2800350" y="4541838"/>
            <a:ext cx="3600450" cy="0"/>
          </a:xfrm>
          <a:prstGeom prst="line">
            <a:avLst/>
          </a:prstGeom>
          <a:ln w="28575">
            <a:solidFill>
              <a:srgbClr val="333399"/>
            </a:solidFill>
          </a:ln>
        </p:spPr>
        <p:style>
          <a:lnRef idx="1">
            <a:schemeClr val="accent1"/>
          </a:lnRef>
          <a:fillRef idx="0">
            <a:schemeClr val="accent1"/>
          </a:fillRef>
          <a:effectRef idx="0">
            <a:schemeClr val="accent1"/>
          </a:effectRef>
          <a:fontRef idx="minor">
            <a:schemeClr val="tx1"/>
          </a:fontRef>
        </p:style>
      </p:cxnSp>
      <p:sp>
        <p:nvSpPr>
          <p:cNvPr id="35846"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eaLnBrk="0" hangingPunct="0"/>
            <a:r>
              <a:rPr lang="en-US" sz="1400"/>
              <a:t>|‌ </a:t>
            </a:r>
            <a:fld id="{CB2CB61B-7645-47BC-BAFE-1BCEE249C401}" type="slidenum">
              <a:rPr lang="en-US" sz="1400"/>
              <a:pPr algn="r" eaLnBrk="0" hangingPunct="0"/>
              <a:t>24</a:t>
            </a:fld>
            <a:endParaRPr lang="en-US" sz="1400"/>
          </a:p>
        </p:txBody>
      </p:sp>
      <p:sp>
        <p:nvSpPr>
          <p:cNvPr id="35848" name="Rectangle 2"/>
          <p:cNvSpPr>
            <a:spLocks noChangeArrowheads="1"/>
          </p:cNvSpPr>
          <p:nvPr/>
        </p:nvSpPr>
        <p:spPr bwMode="auto">
          <a:xfrm>
            <a:off x="163513" y="0"/>
            <a:ext cx="6924675" cy="835025"/>
          </a:xfrm>
          <a:prstGeom prst="rect">
            <a:avLst/>
          </a:prstGeom>
          <a:noFill/>
          <a:ln w="9525">
            <a:noFill/>
            <a:miter lim="800000"/>
            <a:headEnd/>
            <a:tailEnd/>
          </a:ln>
        </p:spPr>
        <p:txBody>
          <a:bodyPr anchor="ctr"/>
          <a:lstStyle/>
          <a:p>
            <a:r>
              <a:rPr lang="en-US" sz="2800" b="1" i="1" dirty="0" smtClean="0">
                <a:solidFill>
                  <a:schemeClr val="bg1"/>
                </a:solidFill>
              </a:rPr>
              <a:t>Applications &amp; Capacity Building</a:t>
            </a:r>
            <a:endParaRPr lang="en-US" sz="2800" b="1" i="1" dirty="0">
              <a:solidFill>
                <a:schemeClr val="bg1"/>
              </a:solidFill>
            </a:endParaRPr>
          </a:p>
        </p:txBody>
      </p:sp>
    </p:spTree>
    <p:extLst>
      <p:ext uri="{BB962C8B-B14F-4D97-AF65-F5344CB8AC3E}">
        <p14:creationId xmlns:p14="http://schemas.microsoft.com/office/powerpoint/2010/main" val="32673697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44488" y="1370013"/>
            <a:ext cx="5554662" cy="5057775"/>
          </a:xfrm>
          <a:prstGeom prst="rect">
            <a:avLst/>
          </a:prstGeom>
          <a:noFill/>
          <a:ln w="9525">
            <a:noFill/>
            <a:miter lim="800000"/>
            <a:headEnd/>
            <a:tailEnd/>
          </a:ln>
        </p:spPr>
        <p:txBody>
          <a:bodyPr/>
          <a:lstStyle/>
          <a:p>
            <a:pPr>
              <a:spcAft>
                <a:spcPts val="1200"/>
              </a:spcAft>
              <a:defRPr/>
            </a:pPr>
            <a:r>
              <a:rPr lang="en-US" sz="2200" b="1" dirty="0">
                <a:solidFill>
                  <a:srgbClr val="333399"/>
                </a:solidFill>
              </a:rPr>
              <a:t>Applications Readiness Levels (ARL)</a:t>
            </a:r>
            <a:endParaRPr lang="en-US" sz="2200" dirty="0">
              <a:solidFill>
                <a:srgbClr val="000000"/>
              </a:solidFill>
            </a:endParaRPr>
          </a:p>
          <a:p>
            <a:pPr marL="457200" indent="-457200">
              <a:spcAft>
                <a:spcPts val="600"/>
              </a:spcAft>
              <a:defRPr/>
            </a:pPr>
            <a:r>
              <a:rPr lang="en-US" sz="2000" b="1" dirty="0">
                <a:solidFill>
                  <a:srgbClr val="000000"/>
                </a:solidFill>
              </a:rPr>
              <a:t>9.	Approved, Operational Deployment</a:t>
            </a:r>
            <a:br>
              <a:rPr lang="en-US" sz="2000" b="1" dirty="0">
                <a:solidFill>
                  <a:srgbClr val="000000"/>
                </a:solidFill>
              </a:rPr>
            </a:br>
            <a:r>
              <a:rPr lang="en-US" sz="2000" b="1" dirty="0">
                <a:solidFill>
                  <a:srgbClr val="000000"/>
                </a:solidFill>
              </a:rPr>
              <a:t>and Use in Decision Making</a:t>
            </a:r>
          </a:p>
          <a:p>
            <a:pPr marL="457200" indent="-457200">
              <a:spcAft>
                <a:spcPts val="600"/>
              </a:spcAft>
              <a:defRPr/>
            </a:pPr>
            <a:r>
              <a:rPr lang="en-US" sz="2000" b="1" dirty="0">
                <a:solidFill>
                  <a:srgbClr val="000000"/>
                </a:solidFill>
              </a:rPr>
              <a:t>8.	Application Completed and Qualified</a:t>
            </a:r>
          </a:p>
          <a:p>
            <a:pPr marL="457200" indent="-457200">
              <a:spcAft>
                <a:spcPts val="600"/>
              </a:spcAft>
              <a:defRPr/>
            </a:pPr>
            <a:r>
              <a:rPr lang="en-US" sz="2000" b="1" dirty="0">
                <a:solidFill>
                  <a:srgbClr val="000000"/>
                </a:solidFill>
              </a:rPr>
              <a:t>7.	Application Prototype in Partners’</a:t>
            </a:r>
            <a:br>
              <a:rPr lang="en-US" sz="2000" b="1" dirty="0">
                <a:solidFill>
                  <a:srgbClr val="000000"/>
                </a:solidFill>
              </a:rPr>
            </a:br>
            <a:r>
              <a:rPr lang="en-US" sz="2000" b="1" dirty="0">
                <a:solidFill>
                  <a:srgbClr val="000000"/>
                </a:solidFill>
              </a:rPr>
              <a:t>Decision Making</a:t>
            </a:r>
          </a:p>
          <a:p>
            <a:pPr marL="457200" indent="-457200">
              <a:spcAft>
                <a:spcPts val="600"/>
              </a:spcAft>
              <a:defRPr/>
            </a:pPr>
            <a:r>
              <a:rPr lang="en-US" sz="2000" b="1" dirty="0">
                <a:solidFill>
                  <a:srgbClr val="000000"/>
                </a:solidFill>
              </a:rPr>
              <a:t>6.	Demonstrate in Relevant</a:t>
            </a:r>
            <a:br>
              <a:rPr lang="en-US" sz="2000" b="1" dirty="0">
                <a:solidFill>
                  <a:srgbClr val="000000"/>
                </a:solidFill>
              </a:rPr>
            </a:br>
            <a:r>
              <a:rPr lang="en-US" sz="2000" b="1" dirty="0">
                <a:solidFill>
                  <a:srgbClr val="000000"/>
                </a:solidFill>
              </a:rPr>
              <a:t>Environment</a:t>
            </a:r>
          </a:p>
          <a:p>
            <a:pPr marL="457200" indent="-457200">
              <a:spcAft>
                <a:spcPts val="600"/>
              </a:spcAft>
              <a:defRPr/>
            </a:pPr>
            <a:r>
              <a:rPr lang="en-US" sz="2000" b="1" dirty="0">
                <a:solidFill>
                  <a:srgbClr val="000000"/>
                </a:solidFill>
              </a:rPr>
              <a:t>5.	Validation in Relevant Environment</a:t>
            </a:r>
          </a:p>
          <a:p>
            <a:pPr marL="457200" indent="-457200">
              <a:spcAft>
                <a:spcPts val="600"/>
              </a:spcAft>
              <a:defRPr/>
            </a:pPr>
            <a:r>
              <a:rPr lang="en-US" sz="2000" b="1" dirty="0">
                <a:solidFill>
                  <a:srgbClr val="000000"/>
                </a:solidFill>
              </a:rPr>
              <a:t>4.	Initial Integration and Verification</a:t>
            </a:r>
          </a:p>
          <a:p>
            <a:pPr marL="457200" indent="-457200">
              <a:spcAft>
                <a:spcPts val="600"/>
              </a:spcAft>
              <a:defRPr/>
            </a:pPr>
            <a:r>
              <a:rPr lang="en-US" sz="2000" b="1" dirty="0">
                <a:solidFill>
                  <a:srgbClr val="000000"/>
                </a:solidFill>
              </a:rPr>
              <a:t>3.	Proof of Application Concept</a:t>
            </a:r>
          </a:p>
          <a:p>
            <a:pPr marL="457200" indent="-457200">
              <a:spcAft>
                <a:spcPts val="600"/>
              </a:spcAft>
              <a:defRPr/>
            </a:pPr>
            <a:r>
              <a:rPr lang="en-US" sz="2000" b="1" dirty="0">
                <a:solidFill>
                  <a:srgbClr val="000000"/>
                </a:solidFill>
              </a:rPr>
              <a:t>2.	Application Concept </a:t>
            </a:r>
          </a:p>
          <a:p>
            <a:pPr marL="457200" indent="-457200">
              <a:spcAft>
                <a:spcPts val="600"/>
              </a:spcAft>
              <a:defRPr/>
            </a:pPr>
            <a:r>
              <a:rPr lang="en-US" sz="2000" b="1" dirty="0">
                <a:solidFill>
                  <a:srgbClr val="000000"/>
                </a:solidFill>
              </a:rPr>
              <a:t>1.	Basic Research</a:t>
            </a:r>
          </a:p>
          <a:p>
            <a:pPr marL="457200" indent="-457200">
              <a:spcAft>
                <a:spcPts val="600"/>
              </a:spcAft>
              <a:defRPr/>
            </a:pPr>
            <a:endParaRPr lang="en-US" sz="2800" dirty="0">
              <a:solidFill>
                <a:srgbClr val="000000"/>
              </a:solidFill>
            </a:endParaRPr>
          </a:p>
        </p:txBody>
      </p:sp>
      <p:sp>
        <p:nvSpPr>
          <p:cNvPr id="29699" name="Rectangle 3"/>
          <p:cNvSpPr txBox="1">
            <a:spLocks noChangeArrowheads="1"/>
          </p:cNvSpPr>
          <p:nvPr/>
        </p:nvSpPr>
        <p:spPr bwMode="auto">
          <a:xfrm>
            <a:off x="8628063" y="6503988"/>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a:t>|‌ </a:t>
            </a:r>
            <a:fld id="{03869708-8F96-4547-A2E5-AC0CCD9A738D}" type="slidenum">
              <a:rPr lang="en-US" sz="1400"/>
              <a:pPr algn="r"/>
              <a:t>25</a:t>
            </a:fld>
            <a:endParaRPr lang="en-US" sz="1400"/>
          </a:p>
        </p:txBody>
      </p:sp>
      <p:grpSp>
        <p:nvGrpSpPr>
          <p:cNvPr id="29700" name="Group 14"/>
          <p:cNvGrpSpPr>
            <a:grpSpLocks/>
          </p:cNvGrpSpPr>
          <p:nvPr/>
        </p:nvGrpSpPr>
        <p:grpSpPr bwMode="auto">
          <a:xfrm>
            <a:off x="5622878" y="1198563"/>
            <a:ext cx="3300460" cy="5546725"/>
            <a:chOff x="5622506" y="1198563"/>
            <a:chExt cx="3301447" cy="5546725"/>
          </a:xfrm>
        </p:grpSpPr>
        <p:sp>
          <p:nvSpPr>
            <p:cNvPr id="7" name="Rounded Rectangle 6"/>
            <p:cNvSpPr/>
            <p:nvPr/>
          </p:nvSpPr>
          <p:spPr bwMode="auto">
            <a:xfrm>
              <a:off x="8112497" y="1201738"/>
              <a:ext cx="811456" cy="5319712"/>
            </a:xfrm>
            <a:prstGeom prst="roundRect">
              <a:avLst/>
            </a:prstGeom>
            <a:gradFill flip="none" rotWithShape="1">
              <a:gsLst>
                <a:gs pos="0">
                  <a:srgbClr val="FD8D90">
                    <a:shade val="30000"/>
                    <a:satMod val="115000"/>
                  </a:srgbClr>
                </a:gs>
                <a:gs pos="50000">
                  <a:srgbClr val="FD8D90">
                    <a:shade val="67500"/>
                    <a:satMod val="115000"/>
                  </a:srgbClr>
                </a:gs>
                <a:gs pos="100000">
                  <a:srgbClr val="FD8D9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9704" name="TextBox 5"/>
            <p:cNvSpPr txBox="1">
              <a:spLocks noChangeArrowheads="1"/>
            </p:cNvSpPr>
            <p:nvPr/>
          </p:nvSpPr>
          <p:spPr bwMode="auto">
            <a:xfrm>
              <a:off x="8126955" y="1319213"/>
              <a:ext cx="796998"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400"/>
                </a:spcAft>
              </a:pPr>
              <a:r>
                <a:rPr lang="en-US" sz="1600" b="1">
                  <a:solidFill>
                    <a:srgbClr val="FFFFFF"/>
                  </a:solidFill>
                  <a:latin typeface="Calibri" pitchFamily="34" charset="0"/>
                </a:rPr>
                <a:t>ARL 9</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8</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7</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6</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5</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4</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3</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2</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1</a:t>
              </a:r>
            </a:p>
            <a:p>
              <a:pPr algn="ctr" eaLnBrk="1" hangingPunct="1"/>
              <a:endParaRPr lang="en-US" b="1">
                <a:solidFill>
                  <a:srgbClr val="FFFFFF"/>
                </a:solidFill>
                <a:latin typeface="Calibri" pitchFamily="34" charset="0"/>
              </a:endParaRPr>
            </a:p>
          </p:txBody>
        </p:sp>
        <p:sp>
          <p:nvSpPr>
            <p:cNvPr id="8" name="Left Bracket 7"/>
            <p:cNvSpPr/>
            <p:nvPr/>
          </p:nvSpPr>
          <p:spPr bwMode="auto">
            <a:xfrm>
              <a:off x="7758379" y="1198563"/>
              <a:ext cx="104806" cy="1844675"/>
            </a:xfrm>
            <a:prstGeom prst="leftBracket">
              <a:avLst/>
            </a:prstGeom>
            <a:ln w="28575">
              <a:solidFill>
                <a:srgbClr val="333399"/>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solidFill>
                  <a:srgbClr val="000000"/>
                </a:solidFill>
              </a:endParaRPr>
            </a:p>
          </p:txBody>
        </p:sp>
        <p:sp>
          <p:nvSpPr>
            <p:cNvPr id="9" name="Left Bracket 8"/>
            <p:cNvSpPr/>
            <p:nvPr/>
          </p:nvSpPr>
          <p:spPr bwMode="auto">
            <a:xfrm>
              <a:off x="7937820" y="2895600"/>
              <a:ext cx="104806" cy="1843088"/>
            </a:xfrm>
            <a:prstGeom prst="leftBracket">
              <a:avLst/>
            </a:prstGeom>
            <a:ln w="28575">
              <a:solidFill>
                <a:srgbClr val="333399"/>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solidFill>
                  <a:srgbClr val="000000"/>
                </a:solidFill>
              </a:endParaRPr>
            </a:p>
          </p:txBody>
        </p:sp>
        <p:sp>
          <p:nvSpPr>
            <p:cNvPr id="10" name="Left Bracket 9"/>
            <p:cNvSpPr/>
            <p:nvPr/>
          </p:nvSpPr>
          <p:spPr bwMode="auto">
            <a:xfrm>
              <a:off x="7758379" y="4633913"/>
              <a:ext cx="104806" cy="1844675"/>
            </a:xfrm>
            <a:prstGeom prst="leftBracket">
              <a:avLst/>
            </a:prstGeom>
            <a:ln w="28575">
              <a:solidFill>
                <a:srgbClr val="333399"/>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solidFill>
                  <a:srgbClr val="000000"/>
                </a:solidFill>
              </a:endParaRPr>
            </a:p>
          </p:txBody>
        </p:sp>
        <p:sp>
          <p:nvSpPr>
            <p:cNvPr id="29708" name="Rectangle 9"/>
            <p:cNvSpPr>
              <a:spLocks noChangeArrowheads="1"/>
            </p:cNvSpPr>
            <p:nvPr/>
          </p:nvSpPr>
          <p:spPr bwMode="auto">
            <a:xfrm>
              <a:off x="5973791" y="5229543"/>
              <a:ext cx="16340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hangingPunct="0"/>
              <a:r>
                <a:rPr lang="en-US" i="1">
                  <a:solidFill>
                    <a:srgbClr val="000000"/>
                  </a:solidFill>
                </a:rPr>
                <a:t>Discovery and Feasibility</a:t>
              </a:r>
            </a:p>
          </p:txBody>
        </p:sp>
        <p:sp>
          <p:nvSpPr>
            <p:cNvPr id="29709" name="Rectangle 10"/>
            <p:cNvSpPr>
              <a:spLocks noChangeArrowheads="1"/>
            </p:cNvSpPr>
            <p:nvPr/>
          </p:nvSpPr>
          <p:spPr bwMode="auto">
            <a:xfrm>
              <a:off x="5743240" y="3464243"/>
              <a:ext cx="18645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hangingPunct="0"/>
              <a:r>
                <a:rPr lang="en-US" i="1" dirty="0">
                  <a:solidFill>
                    <a:srgbClr val="000000"/>
                  </a:solidFill>
                </a:rPr>
                <a:t>Development, Test, and Validation </a:t>
              </a:r>
            </a:p>
          </p:txBody>
        </p:sp>
        <p:sp>
          <p:nvSpPr>
            <p:cNvPr id="29710" name="Rectangle 11"/>
            <p:cNvSpPr>
              <a:spLocks noChangeArrowheads="1"/>
            </p:cNvSpPr>
            <p:nvPr/>
          </p:nvSpPr>
          <p:spPr bwMode="auto">
            <a:xfrm>
              <a:off x="5622506" y="1725613"/>
              <a:ext cx="19852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hangingPunct="0"/>
              <a:r>
                <a:rPr lang="en-US" i="1" dirty="0">
                  <a:solidFill>
                    <a:srgbClr val="000000"/>
                  </a:solidFill>
                </a:rPr>
                <a:t>Partner Demonstration and Transition</a:t>
              </a:r>
            </a:p>
          </p:txBody>
        </p:sp>
      </p:grpSp>
      <p:cxnSp>
        <p:nvCxnSpPr>
          <p:cNvPr id="17" name="Straight Connector 16"/>
          <p:cNvCxnSpPr/>
          <p:nvPr/>
        </p:nvCxnSpPr>
        <p:spPr>
          <a:xfrm rot="5400000">
            <a:off x="3606514" y="3962400"/>
            <a:ext cx="4083050" cy="0"/>
          </a:xfrm>
          <a:prstGeom prst="line">
            <a:avLst/>
          </a:prstGeom>
          <a:ln w="28575">
            <a:solidFill>
              <a:srgbClr val="DDDDDD"/>
            </a:solidFill>
          </a:ln>
        </p:spPr>
        <p:style>
          <a:lnRef idx="1">
            <a:schemeClr val="accent1"/>
          </a:lnRef>
          <a:fillRef idx="0">
            <a:schemeClr val="accent1"/>
          </a:fillRef>
          <a:effectRef idx="0">
            <a:schemeClr val="accent1"/>
          </a:effectRef>
          <a:fontRef idx="minor">
            <a:schemeClr val="tx1"/>
          </a:fontRef>
        </p:style>
      </p:cxnSp>
      <p:sp>
        <p:nvSpPr>
          <p:cNvPr id="29702" name="Rectangle 2"/>
          <p:cNvSpPr>
            <a:spLocks noChangeArrowheads="1"/>
          </p:cNvSpPr>
          <p:nvPr/>
        </p:nvSpPr>
        <p:spPr bwMode="auto">
          <a:xfrm>
            <a:off x="163513"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dirty="0" smtClean="0">
                <a:solidFill>
                  <a:schemeClr val="bg1"/>
                </a:solidFill>
              </a:rPr>
              <a:t>Performance</a:t>
            </a:r>
            <a:endParaRPr lang="en-US" sz="2800" b="1" i="1" dirty="0">
              <a:solidFill>
                <a:schemeClr val="bg1"/>
              </a:solidFill>
            </a:endParaRPr>
          </a:p>
        </p:txBody>
      </p:sp>
    </p:spTree>
    <p:extLst>
      <p:ext uri="{BB962C8B-B14F-4D97-AF65-F5344CB8AC3E}">
        <p14:creationId xmlns:p14="http://schemas.microsoft.com/office/powerpoint/2010/main" val="1827909590"/>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44488" y="1206237"/>
            <a:ext cx="5399087" cy="5474757"/>
          </a:xfrm>
          <a:prstGeom prst="rect">
            <a:avLst/>
          </a:prstGeom>
          <a:noFill/>
          <a:ln w="9525">
            <a:noFill/>
            <a:miter lim="800000"/>
            <a:headEnd/>
            <a:tailEnd/>
          </a:ln>
        </p:spPr>
        <p:txBody>
          <a:bodyPr/>
          <a:lstStyle/>
          <a:p>
            <a:pPr>
              <a:spcAft>
                <a:spcPts val="1200"/>
              </a:spcAft>
              <a:defRPr/>
            </a:pPr>
            <a:r>
              <a:rPr lang="en-US" sz="2200" b="1" dirty="0">
                <a:solidFill>
                  <a:srgbClr val="333399"/>
                </a:solidFill>
              </a:rPr>
              <a:t>Applications Readiness </a:t>
            </a:r>
            <a:r>
              <a:rPr lang="en-US" sz="2200" b="1" dirty="0" smtClean="0">
                <a:solidFill>
                  <a:srgbClr val="333399"/>
                </a:solidFill>
              </a:rPr>
              <a:t>Level </a:t>
            </a:r>
            <a:r>
              <a:rPr lang="en-US" sz="2200" b="1" dirty="0">
                <a:solidFill>
                  <a:srgbClr val="333399"/>
                </a:solidFill>
              </a:rPr>
              <a:t>(ARL)</a:t>
            </a:r>
            <a:endParaRPr lang="en-US" sz="2200" dirty="0">
              <a:solidFill>
                <a:srgbClr val="000000"/>
              </a:solidFill>
            </a:endParaRPr>
          </a:p>
          <a:p>
            <a:pPr>
              <a:defRPr/>
            </a:pPr>
            <a:r>
              <a:rPr lang="en-US" sz="2000" dirty="0" smtClean="0">
                <a:solidFill>
                  <a:srgbClr val="000000"/>
                </a:solidFill>
              </a:rPr>
              <a:t>Nine-stage metric to track the maturity of applications projects – from initial idea, through development, to the transition to operational use. </a:t>
            </a:r>
          </a:p>
          <a:p>
            <a:pPr marL="457200" indent="-457200">
              <a:defRPr/>
            </a:pPr>
            <a:endParaRPr lang="en-US" sz="2000" dirty="0">
              <a:solidFill>
                <a:srgbClr val="000000"/>
              </a:solidFill>
            </a:endParaRPr>
          </a:p>
          <a:p>
            <a:pPr marL="457200" indent="-457200">
              <a:spcAft>
                <a:spcPts val="600"/>
              </a:spcAft>
              <a:defRPr/>
            </a:pPr>
            <a:r>
              <a:rPr lang="en-US" sz="2000" dirty="0" smtClean="0">
                <a:solidFill>
                  <a:srgbClr val="000000"/>
                </a:solidFill>
              </a:rPr>
              <a:t>ARL as a tool:</a:t>
            </a:r>
          </a:p>
          <a:p>
            <a:pPr marL="231775" indent="-231775">
              <a:spcAft>
                <a:spcPts val="1200"/>
              </a:spcAft>
              <a:buFont typeface="Arial" pitchFamily="34" charset="0"/>
              <a:buChar char="»"/>
              <a:defRPr/>
            </a:pPr>
            <a:r>
              <a:rPr lang="en-US" sz="2000" dirty="0" smtClean="0">
                <a:solidFill>
                  <a:srgbClr val="000000"/>
                </a:solidFill>
              </a:rPr>
              <a:t>Communication Tool to convey expected advancement to PIs &amp; project teams.</a:t>
            </a:r>
          </a:p>
          <a:p>
            <a:pPr marL="231775" indent="-231775">
              <a:spcAft>
                <a:spcPts val="1200"/>
              </a:spcAft>
              <a:buFont typeface="Arial" pitchFamily="34" charset="0"/>
              <a:buChar char="»"/>
              <a:defRPr/>
            </a:pPr>
            <a:r>
              <a:rPr lang="en-US" sz="2000" dirty="0" smtClean="0">
                <a:solidFill>
                  <a:srgbClr val="000000"/>
                </a:solidFill>
              </a:rPr>
              <a:t>Analysis Tool to assess progress of a project or state of entire project portfolio.</a:t>
            </a:r>
          </a:p>
          <a:p>
            <a:pPr marL="231775" indent="-231775">
              <a:spcAft>
                <a:spcPts val="1200"/>
              </a:spcAft>
              <a:buFont typeface="Arial" pitchFamily="34" charset="0"/>
              <a:buChar char="»"/>
              <a:defRPr/>
            </a:pPr>
            <a:r>
              <a:rPr lang="en-US" sz="2000" dirty="0">
                <a:solidFill>
                  <a:srgbClr val="000000"/>
                </a:solidFill>
              </a:rPr>
              <a:t>Reporting Tool for performance goals.</a:t>
            </a:r>
          </a:p>
          <a:p>
            <a:pPr marL="231775" indent="-231775">
              <a:spcAft>
                <a:spcPts val="1200"/>
              </a:spcAft>
              <a:buFont typeface="Arial" pitchFamily="34" charset="0"/>
              <a:buChar char="»"/>
              <a:defRPr/>
            </a:pPr>
            <a:r>
              <a:rPr lang="en-US" sz="2000" dirty="0" smtClean="0">
                <a:solidFill>
                  <a:srgbClr val="000000"/>
                </a:solidFill>
              </a:rPr>
              <a:t>Diagnostic Tool to identify where projects tend to break down in development.</a:t>
            </a:r>
          </a:p>
          <a:p>
            <a:pPr marL="457200" indent="-457200">
              <a:spcAft>
                <a:spcPts val="600"/>
              </a:spcAft>
              <a:defRPr/>
            </a:pPr>
            <a:endParaRPr lang="en-US" sz="2800" dirty="0">
              <a:solidFill>
                <a:srgbClr val="000000"/>
              </a:solidFill>
            </a:endParaRPr>
          </a:p>
        </p:txBody>
      </p:sp>
      <p:sp>
        <p:nvSpPr>
          <p:cNvPr id="27652" name="Rectangle 3"/>
          <p:cNvSpPr txBox="1">
            <a:spLocks noChangeArrowheads="1"/>
          </p:cNvSpPr>
          <p:nvPr/>
        </p:nvSpPr>
        <p:spPr bwMode="auto">
          <a:xfrm>
            <a:off x="8628063" y="6503988"/>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sz="1400"/>
              <a:t>|‌ </a:t>
            </a:r>
            <a:fld id="{191734D3-7523-4FC9-B5F0-11A3BCAC86E5}" type="slidenum">
              <a:rPr lang="en-US" sz="1400"/>
              <a:pPr algn="r"/>
              <a:t>26</a:t>
            </a:fld>
            <a:endParaRPr lang="en-US" sz="1400"/>
          </a:p>
        </p:txBody>
      </p:sp>
      <p:grpSp>
        <p:nvGrpSpPr>
          <p:cNvPr id="27653" name="Group 14"/>
          <p:cNvGrpSpPr>
            <a:grpSpLocks/>
          </p:cNvGrpSpPr>
          <p:nvPr/>
        </p:nvGrpSpPr>
        <p:grpSpPr bwMode="auto">
          <a:xfrm>
            <a:off x="5743576" y="1198563"/>
            <a:ext cx="3179762" cy="5546725"/>
            <a:chOff x="5743240" y="1198563"/>
            <a:chExt cx="3180713" cy="5546725"/>
          </a:xfrm>
        </p:grpSpPr>
        <p:sp>
          <p:nvSpPr>
            <p:cNvPr id="7" name="Rounded Rectangle 6"/>
            <p:cNvSpPr/>
            <p:nvPr/>
          </p:nvSpPr>
          <p:spPr bwMode="auto">
            <a:xfrm>
              <a:off x="8112497" y="1201738"/>
              <a:ext cx="811456" cy="5319712"/>
            </a:xfrm>
            <a:prstGeom prst="roundRect">
              <a:avLst/>
            </a:prstGeom>
            <a:gradFill flip="none" rotWithShape="1">
              <a:gsLst>
                <a:gs pos="0">
                  <a:srgbClr val="FD8D90">
                    <a:shade val="30000"/>
                    <a:satMod val="115000"/>
                  </a:srgbClr>
                </a:gs>
                <a:gs pos="50000">
                  <a:srgbClr val="FD8D90">
                    <a:shade val="67500"/>
                    <a:satMod val="115000"/>
                  </a:srgbClr>
                </a:gs>
                <a:gs pos="100000">
                  <a:srgbClr val="FD8D9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7656" name="TextBox 5"/>
            <p:cNvSpPr txBox="1">
              <a:spLocks noChangeArrowheads="1"/>
            </p:cNvSpPr>
            <p:nvPr/>
          </p:nvSpPr>
          <p:spPr bwMode="auto">
            <a:xfrm>
              <a:off x="8126955" y="1319213"/>
              <a:ext cx="796998"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400"/>
                </a:spcAft>
              </a:pPr>
              <a:r>
                <a:rPr lang="en-US" sz="1600" b="1">
                  <a:solidFill>
                    <a:srgbClr val="FFFFFF"/>
                  </a:solidFill>
                  <a:latin typeface="Calibri" pitchFamily="34" charset="0"/>
                </a:rPr>
                <a:t>ARL 9</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8</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7</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6</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5</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4</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3</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2</a:t>
              </a:r>
            </a:p>
            <a:p>
              <a:pPr algn="ctr" eaLnBrk="1" hangingPunct="1">
                <a:spcAft>
                  <a:spcPts val="400"/>
                </a:spcAft>
              </a:pPr>
              <a:r>
                <a:rPr lang="en-US" sz="1600" b="1">
                  <a:solidFill>
                    <a:srgbClr val="FFFFFF"/>
                  </a:solidFill>
                  <a:latin typeface="Calibri" pitchFamily="34" charset="0"/>
                </a:rPr>
                <a:t>– </a:t>
              </a:r>
            </a:p>
            <a:p>
              <a:pPr algn="ctr" eaLnBrk="1" hangingPunct="1">
                <a:spcAft>
                  <a:spcPts val="400"/>
                </a:spcAft>
              </a:pPr>
              <a:r>
                <a:rPr lang="en-US" sz="1600" b="1">
                  <a:solidFill>
                    <a:srgbClr val="FFFFFF"/>
                  </a:solidFill>
                  <a:latin typeface="Calibri" pitchFamily="34" charset="0"/>
                </a:rPr>
                <a:t>ARL 1</a:t>
              </a:r>
            </a:p>
            <a:p>
              <a:pPr algn="ctr" eaLnBrk="1" hangingPunct="1"/>
              <a:endParaRPr lang="en-US" b="1">
                <a:solidFill>
                  <a:srgbClr val="FFFFFF"/>
                </a:solidFill>
                <a:latin typeface="Calibri" pitchFamily="34" charset="0"/>
              </a:endParaRPr>
            </a:p>
          </p:txBody>
        </p:sp>
        <p:sp>
          <p:nvSpPr>
            <p:cNvPr id="8" name="Left Bracket 7"/>
            <p:cNvSpPr/>
            <p:nvPr/>
          </p:nvSpPr>
          <p:spPr bwMode="auto">
            <a:xfrm>
              <a:off x="7758379" y="1198563"/>
              <a:ext cx="104806" cy="1844675"/>
            </a:xfrm>
            <a:prstGeom prst="leftBracket">
              <a:avLst/>
            </a:prstGeom>
            <a:ln w="28575">
              <a:solidFill>
                <a:srgbClr val="333399"/>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solidFill>
                  <a:srgbClr val="000000"/>
                </a:solidFill>
              </a:endParaRPr>
            </a:p>
          </p:txBody>
        </p:sp>
        <p:sp>
          <p:nvSpPr>
            <p:cNvPr id="9" name="Left Bracket 8"/>
            <p:cNvSpPr/>
            <p:nvPr/>
          </p:nvSpPr>
          <p:spPr bwMode="auto">
            <a:xfrm>
              <a:off x="7937820" y="2895600"/>
              <a:ext cx="104806" cy="1843088"/>
            </a:xfrm>
            <a:prstGeom prst="leftBracket">
              <a:avLst/>
            </a:prstGeom>
            <a:ln w="28575">
              <a:solidFill>
                <a:srgbClr val="333399"/>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solidFill>
                  <a:srgbClr val="000000"/>
                </a:solidFill>
              </a:endParaRPr>
            </a:p>
          </p:txBody>
        </p:sp>
        <p:sp>
          <p:nvSpPr>
            <p:cNvPr id="10" name="Left Bracket 9"/>
            <p:cNvSpPr/>
            <p:nvPr/>
          </p:nvSpPr>
          <p:spPr bwMode="auto">
            <a:xfrm>
              <a:off x="7758379" y="4633913"/>
              <a:ext cx="104806" cy="1844675"/>
            </a:xfrm>
            <a:prstGeom prst="leftBracket">
              <a:avLst/>
            </a:prstGeom>
            <a:ln w="28575">
              <a:solidFill>
                <a:srgbClr val="333399"/>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solidFill>
                  <a:srgbClr val="000000"/>
                </a:solidFill>
              </a:endParaRPr>
            </a:p>
          </p:txBody>
        </p:sp>
        <p:sp>
          <p:nvSpPr>
            <p:cNvPr id="27660" name="Rectangle 9"/>
            <p:cNvSpPr>
              <a:spLocks noChangeArrowheads="1"/>
            </p:cNvSpPr>
            <p:nvPr/>
          </p:nvSpPr>
          <p:spPr bwMode="auto">
            <a:xfrm>
              <a:off x="5973791" y="5229543"/>
              <a:ext cx="16340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hangingPunct="0"/>
              <a:r>
                <a:rPr lang="en-US" b="1" i="1" dirty="0" smtClean="0">
                  <a:solidFill>
                    <a:srgbClr val="000000"/>
                  </a:solidFill>
                </a:rPr>
                <a:t>ARL 1-3:</a:t>
              </a:r>
            </a:p>
            <a:p>
              <a:pPr algn="r" hangingPunct="0"/>
              <a:r>
                <a:rPr lang="en-US" i="1" dirty="0" smtClean="0">
                  <a:solidFill>
                    <a:srgbClr val="000000"/>
                  </a:solidFill>
                </a:rPr>
                <a:t>Discovery </a:t>
              </a:r>
              <a:r>
                <a:rPr lang="en-US" i="1" dirty="0">
                  <a:solidFill>
                    <a:srgbClr val="000000"/>
                  </a:solidFill>
                </a:rPr>
                <a:t>and Feasibility</a:t>
              </a:r>
            </a:p>
          </p:txBody>
        </p:sp>
        <p:sp>
          <p:nvSpPr>
            <p:cNvPr id="27661" name="Rectangle 10"/>
            <p:cNvSpPr>
              <a:spLocks noChangeArrowheads="1"/>
            </p:cNvSpPr>
            <p:nvPr/>
          </p:nvSpPr>
          <p:spPr bwMode="auto">
            <a:xfrm>
              <a:off x="5743240" y="3464243"/>
              <a:ext cx="186455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hangingPunct="0"/>
              <a:r>
                <a:rPr lang="en-US" b="1" i="1" dirty="0" smtClean="0">
                  <a:solidFill>
                    <a:srgbClr val="000000"/>
                  </a:solidFill>
                </a:rPr>
                <a:t>ARL 4-6: </a:t>
              </a:r>
              <a:r>
                <a:rPr lang="en-US" i="1" dirty="0" smtClean="0">
                  <a:solidFill>
                    <a:srgbClr val="000000"/>
                  </a:solidFill>
                </a:rPr>
                <a:t>Development</a:t>
              </a:r>
              <a:r>
                <a:rPr lang="en-US" i="1" dirty="0">
                  <a:solidFill>
                    <a:srgbClr val="000000"/>
                  </a:solidFill>
                </a:rPr>
                <a:t>, Test, and Validation </a:t>
              </a:r>
            </a:p>
          </p:txBody>
        </p:sp>
        <p:sp>
          <p:nvSpPr>
            <p:cNvPr id="27662" name="Rectangle 11"/>
            <p:cNvSpPr>
              <a:spLocks noChangeArrowheads="1"/>
            </p:cNvSpPr>
            <p:nvPr/>
          </p:nvSpPr>
          <p:spPr bwMode="auto">
            <a:xfrm>
              <a:off x="5743240" y="1725613"/>
              <a:ext cx="18645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hangingPunct="0"/>
              <a:r>
                <a:rPr lang="en-US" b="1" i="1" dirty="0" smtClean="0">
                  <a:solidFill>
                    <a:srgbClr val="000000"/>
                  </a:solidFill>
                </a:rPr>
                <a:t>ARL 7-9: </a:t>
              </a:r>
              <a:r>
                <a:rPr lang="en-US" i="1" dirty="0" smtClean="0">
                  <a:solidFill>
                    <a:srgbClr val="000000"/>
                  </a:solidFill>
                </a:rPr>
                <a:t>Partner </a:t>
              </a:r>
              <a:r>
                <a:rPr lang="en-US" i="1" dirty="0">
                  <a:solidFill>
                    <a:srgbClr val="000000"/>
                  </a:solidFill>
                </a:rPr>
                <a:t>Demonstration and Transition</a:t>
              </a:r>
            </a:p>
          </p:txBody>
        </p:sp>
      </p:grpSp>
      <p:cxnSp>
        <p:nvCxnSpPr>
          <p:cNvPr id="17" name="Straight Connector 16"/>
          <p:cNvCxnSpPr/>
          <p:nvPr/>
        </p:nvCxnSpPr>
        <p:spPr>
          <a:xfrm rot="5400000">
            <a:off x="3579218" y="3962400"/>
            <a:ext cx="4083050" cy="0"/>
          </a:xfrm>
          <a:prstGeom prst="line">
            <a:avLst/>
          </a:prstGeom>
          <a:ln w="28575">
            <a:solidFill>
              <a:srgbClr val="DDDDDD"/>
            </a:solidFill>
          </a:ln>
        </p:spPr>
        <p:style>
          <a:lnRef idx="1">
            <a:schemeClr val="accent1"/>
          </a:lnRef>
          <a:fillRef idx="0">
            <a:schemeClr val="accent1"/>
          </a:fillRef>
          <a:effectRef idx="0">
            <a:schemeClr val="accent1"/>
          </a:effectRef>
          <a:fontRef idx="minor">
            <a:schemeClr val="tx1"/>
          </a:fontRef>
        </p:style>
      </p:cxnSp>
      <p:sp>
        <p:nvSpPr>
          <p:cNvPr id="16" name="Rectangle 2"/>
          <p:cNvSpPr>
            <a:spLocks noChangeArrowheads="1"/>
          </p:cNvSpPr>
          <p:nvPr/>
        </p:nvSpPr>
        <p:spPr bwMode="auto">
          <a:xfrm>
            <a:off x="163513" y="0"/>
            <a:ext cx="7948612" cy="835025"/>
          </a:xfrm>
          <a:prstGeom prst="rect">
            <a:avLst/>
          </a:prstGeom>
          <a:noFill/>
          <a:ln w="9525">
            <a:noFill/>
            <a:miter lim="800000"/>
            <a:headEnd/>
            <a:tailEnd/>
          </a:ln>
        </p:spPr>
        <p:txBody>
          <a:bodyPr anchor="ctr"/>
          <a:lstStyle/>
          <a:p>
            <a:r>
              <a:rPr lang="en-US" sz="2800" b="1" i="1" dirty="0" smtClean="0">
                <a:solidFill>
                  <a:schemeClr val="bg1"/>
                </a:solidFill>
                <a:latin typeface="Arial" pitchFamily="34" charset="0"/>
                <a:cs typeface="Arial" pitchFamily="34" charset="0"/>
              </a:rPr>
              <a:t>Applications </a:t>
            </a:r>
            <a:r>
              <a:rPr lang="en-US" sz="2800" b="1" i="1" dirty="0">
                <a:solidFill>
                  <a:schemeClr val="bg1"/>
                </a:solidFill>
                <a:latin typeface="Arial" pitchFamily="34" charset="0"/>
                <a:cs typeface="Arial" pitchFamily="34" charset="0"/>
              </a:rPr>
              <a:t>Readiness </a:t>
            </a:r>
            <a:r>
              <a:rPr lang="en-US" sz="2800" b="1" i="1" dirty="0" smtClean="0">
                <a:solidFill>
                  <a:schemeClr val="bg1"/>
                </a:solidFill>
                <a:latin typeface="Arial" pitchFamily="34" charset="0"/>
                <a:cs typeface="Arial" pitchFamily="34" charset="0"/>
              </a:rPr>
              <a:t>Level</a:t>
            </a:r>
            <a:endParaRPr lang="en-US" sz="28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84973286"/>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8424" y="458898"/>
            <a:ext cx="8003564" cy="6170920"/>
          </a:xfrm>
          <a:prstGeom prst="rect">
            <a:avLst/>
          </a:prstGeom>
          <a:noFill/>
        </p:spPr>
        <p:txBody>
          <a:bodyPr wrap="square" rtlCol="0">
            <a:spAutoFit/>
          </a:bodyPr>
          <a:lstStyle/>
          <a:p>
            <a:pPr eaLnBrk="1" fontAlgn="auto" hangingPunct="1">
              <a:spcBef>
                <a:spcPts val="0"/>
              </a:spcBef>
              <a:spcAft>
                <a:spcPts val="600"/>
              </a:spcAft>
            </a:pPr>
            <a:r>
              <a:rPr lang="en-US" sz="4000" dirty="0" smtClean="0">
                <a:solidFill>
                  <a:srgbClr val="000066"/>
                </a:solidFill>
                <a:latin typeface="Calibri"/>
              </a:rPr>
              <a:t>Comments from peers</a:t>
            </a:r>
          </a:p>
          <a:p>
            <a:pPr eaLnBrk="1" fontAlgn="auto" hangingPunct="1">
              <a:spcBef>
                <a:spcPts val="0"/>
              </a:spcBef>
              <a:spcAft>
                <a:spcPts val="600"/>
              </a:spcAft>
              <a:tabLst>
                <a:tab pos="1828800" algn="l"/>
                <a:tab pos="2743200" algn="l"/>
                <a:tab pos="3657600" algn="l"/>
              </a:tabLst>
            </a:pPr>
            <a:r>
              <a:rPr lang="en-US" sz="4000" dirty="0" smtClean="0">
                <a:solidFill>
                  <a:srgbClr val="000066"/>
                </a:solidFill>
                <a:latin typeface="Calibri"/>
              </a:rPr>
              <a:t>Suggestions</a:t>
            </a:r>
          </a:p>
          <a:p>
            <a:pPr eaLnBrk="1" fontAlgn="auto" hangingPunct="1">
              <a:spcBef>
                <a:spcPts val="0"/>
              </a:spcBef>
              <a:spcAft>
                <a:spcPts val="600"/>
              </a:spcAft>
              <a:tabLst>
                <a:tab pos="1828800" algn="l"/>
                <a:tab pos="2743200" algn="l"/>
                <a:tab pos="3657600" algn="l"/>
              </a:tabLst>
            </a:pPr>
            <a:r>
              <a:rPr lang="en-US" sz="4000" dirty="0" smtClean="0">
                <a:solidFill>
                  <a:srgbClr val="000066"/>
                </a:solidFill>
                <a:latin typeface="Calibri"/>
              </a:rPr>
              <a:t>Rating system</a:t>
            </a:r>
          </a:p>
          <a:p>
            <a:pPr eaLnBrk="1" fontAlgn="auto" hangingPunct="1">
              <a:spcBef>
                <a:spcPts val="0"/>
              </a:spcBef>
              <a:spcAft>
                <a:spcPts val="600"/>
              </a:spcAft>
              <a:tabLst>
                <a:tab pos="457200" algn="l"/>
                <a:tab pos="914400" algn="l"/>
              </a:tabLst>
            </a:pPr>
            <a:r>
              <a:rPr lang="en-US" sz="4000" dirty="0" smtClean="0">
                <a:solidFill>
                  <a:srgbClr val="000066"/>
                </a:solidFill>
                <a:latin typeface="Calibri"/>
              </a:rPr>
              <a:t>Message boards </a:t>
            </a:r>
          </a:p>
          <a:p>
            <a:pPr eaLnBrk="1" fontAlgn="auto" hangingPunct="1">
              <a:spcBef>
                <a:spcPts val="0"/>
              </a:spcBef>
              <a:spcAft>
                <a:spcPts val="600"/>
              </a:spcAft>
              <a:tabLst>
                <a:tab pos="457200" algn="l"/>
                <a:tab pos="914400" algn="l"/>
              </a:tabLst>
            </a:pPr>
            <a:r>
              <a:rPr lang="en-US" sz="4000" dirty="0" smtClean="0">
                <a:solidFill>
                  <a:srgbClr val="000066"/>
                </a:solidFill>
                <a:latin typeface="Calibri"/>
              </a:rPr>
              <a:t>Personal tailoring</a:t>
            </a:r>
          </a:p>
          <a:p>
            <a:pPr eaLnBrk="1" fontAlgn="auto" hangingPunct="1">
              <a:spcBef>
                <a:spcPts val="0"/>
              </a:spcBef>
              <a:spcAft>
                <a:spcPts val="600"/>
              </a:spcAft>
              <a:tabLst>
                <a:tab pos="457200" algn="l"/>
                <a:tab pos="914400" algn="l"/>
              </a:tabLst>
            </a:pPr>
            <a:r>
              <a:rPr lang="en-US" sz="4000" dirty="0" smtClean="0">
                <a:solidFill>
                  <a:srgbClr val="000066"/>
                </a:solidFill>
                <a:latin typeface="Calibri"/>
              </a:rPr>
              <a:t>Feedback at the point of experience</a:t>
            </a:r>
          </a:p>
          <a:p>
            <a:pPr eaLnBrk="1" fontAlgn="auto" hangingPunct="1">
              <a:spcBef>
                <a:spcPts val="0"/>
              </a:spcBef>
              <a:spcAft>
                <a:spcPts val="600"/>
              </a:spcAft>
              <a:tabLst>
                <a:tab pos="457200" algn="l"/>
                <a:tab pos="914400" algn="l"/>
              </a:tabLst>
            </a:pPr>
            <a:r>
              <a:rPr lang="en-US" sz="4000" dirty="0" smtClean="0">
                <a:solidFill>
                  <a:srgbClr val="000066"/>
                </a:solidFill>
                <a:latin typeface="Calibri"/>
              </a:rPr>
              <a:t>One-touch efforts</a:t>
            </a:r>
          </a:p>
          <a:p>
            <a:pPr eaLnBrk="1" fontAlgn="auto" hangingPunct="1">
              <a:spcBef>
                <a:spcPts val="0"/>
              </a:spcBef>
              <a:spcAft>
                <a:spcPts val="0"/>
              </a:spcAft>
              <a:tabLst>
                <a:tab pos="457200" algn="l"/>
                <a:tab pos="914400" algn="l"/>
              </a:tabLst>
            </a:pPr>
            <a:r>
              <a:rPr lang="en-US" sz="2800" i="1" dirty="0" smtClean="0">
                <a:solidFill>
                  <a:prstClr val="white">
                    <a:lumMod val="65000"/>
                  </a:prstClr>
                </a:solidFill>
                <a:latin typeface="Calibri"/>
              </a:rPr>
              <a:t>and, of course, free shipping on orders over $25</a:t>
            </a:r>
            <a:r>
              <a:rPr lang="en-US" sz="4000" dirty="0" smtClean="0">
                <a:solidFill>
                  <a:prstClr val="white"/>
                </a:solidFill>
                <a:latin typeface="Calibri"/>
              </a:rPr>
              <a:t>			</a:t>
            </a:r>
            <a:endParaRPr lang="en-US" sz="4000" dirty="0">
              <a:solidFill>
                <a:prstClr val="white"/>
              </a:solidFill>
              <a:latin typeface="Calibri"/>
            </a:endParaRPr>
          </a:p>
        </p:txBody>
      </p:sp>
    </p:spTree>
    <p:extLst>
      <p:ext uri="{BB962C8B-B14F-4D97-AF65-F5344CB8AC3E}">
        <p14:creationId xmlns:p14="http://schemas.microsoft.com/office/powerpoint/2010/main" val="2508865514"/>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34C6A1E6-B4C3-436F-8054-C69AB4DC3C2C}" type="slidenum">
              <a:rPr lang="en-US" altLang="en-US">
                <a:solidFill>
                  <a:srgbClr val="000000"/>
                </a:solidFill>
              </a:rPr>
              <a:pPr/>
              <a:t>28</a:t>
            </a:fld>
            <a:endParaRPr lang="en-US" altLang="en-US">
              <a:solidFill>
                <a:srgbClr val="000000"/>
              </a:solidFill>
            </a:endParaRPr>
          </a:p>
        </p:txBody>
      </p:sp>
      <p:sp>
        <p:nvSpPr>
          <p:cNvPr id="1314818" name="Rectangle 2"/>
          <p:cNvSpPr>
            <a:spLocks noGrp="1" noChangeArrowheads="1"/>
          </p:cNvSpPr>
          <p:nvPr>
            <p:ph type="title"/>
          </p:nvPr>
        </p:nvSpPr>
        <p:spPr>
          <a:xfrm>
            <a:off x="788988" y="-23813"/>
            <a:ext cx="7810500" cy="417513"/>
          </a:xfrm>
        </p:spPr>
        <p:txBody>
          <a:bodyPr/>
          <a:lstStyle/>
          <a:p>
            <a:r>
              <a:rPr lang="en-US" altLang="en-US"/>
              <a:t>Key Questions to be Addressed in Pre-Phase A</a:t>
            </a:r>
          </a:p>
        </p:txBody>
      </p:sp>
      <p:sp>
        <p:nvSpPr>
          <p:cNvPr id="1314819" name="Rectangle 3"/>
          <p:cNvSpPr>
            <a:spLocks noGrp="1" noChangeArrowheads="1"/>
          </p:cNvSpPr>
          <p:nvPr>
            <p:ph type="body" idx="1"/>
          </p:nvPr>
        </p:nvSpPr>
        <p:spPr>
          <a:xfrm>
            <a:off x="1006475" y="1068388"/>
            <a:ext cx="5303838" cy="4997450"/>
          </a:xfrm>
          <a:noFill/>
          <a:ln/>
        </p:spPr>
        <p:txBody>
          <a:bodyPr lIns="96911" tIns="48456" rIns="96911" bIns="48456"/>
          <a:lstStyle/>
          <a:p>
            <a:pPr marL="323850" indent="-323850" defTabSz="862013">
              <a:lnSpc>
                <a:spcPct val="90000"/>
              </a:lnSpc>
            </a:pPr>
            <a:r>
              <a:rPr lang="en-US" altLang="en-US" sz="1400" dirty="0"/>
              <a:t>What science MUST this mission achieve?</a:t>
            </a:r>
          </a:p>
          <a:p>
            <a:pPr marL="681038" lvl="1" indent="-242888" defTabSz="862013">
              <a:lnSpc>
                <a:spcPct val="90000"/>
              </a:lnSpc>
            </a:pPr>
            <a:r>
              <a:rPr lang="en-US" altLang="en-US" sz="1200" dirty="0"/>
              <a:t>What specific measurements?</a:t>
            </a:r>
          </a:p>
          <a:p>
            <a:pPr marL="681038" lvl="1" indent="-242888" defTabSz="862013">
              <a:lnSpc>
                <a:spcPct val="90000"/>
              </a:lnSpc>
            </a:pPr>
            <a:r>
              <a:rPr lang="en-US" altLang="en-US" sz="1200" dirty="0"/>
              <a:t>To what accuracy?</a:t>
            </a:r>
          </a:p>
          <a:p>
            <a:pPr marL="681038" lvl="1" indent="-242888" defTabSz="862013">
              <a:lnSpc>
                <a:spcPct val="90000"/>
              </a:lnSpc>
            </a:pPr>
            <a:r>
              <a:rPr lang="en-US" altLang="en-US" sz="1200" dirty="0"/>
              <a:t>What are the required data products?</a:t>
            </a:r>
          </a:p>
          <a:p>
            <a:pPr marL="681038" lvl="1" indent="-242888" defTabSz="862013">
              <a:lnSpc>
                <a:spcPct val="90000"/>
              </a:lnSpc>
            </a:pPr>
            <a:endParaRPr lang="en-US" altLang="en-US" sz="1200" dirty="0"/>
          </a:p>
          <a:p>
            <a:pPr marL="681038" lvl="1" indent="-242888" defTabSz="862013">
              <a:lnSpc>
                <a:spcPct val="90000"/>
              </a:lnSpc>
            </a:pPr>
            <a:endParaRPr lang="en-US" altLang="en-US" sz="1200" dirty="0"/>
          </a:p>
          <a:p>
            <a:pPr marL="681038" lvl="1" indent="-242888" defTabSz="862013">
              <a:lnSpc>
                <a:spcPct val="90000"/>
              </a:lnSpc>
            </a:pPr>
            <a:endParaRPr lang="en-US" altLang="en-US" sz="1200" dirty="0" smtClean="0"/>
          </a:p>
          <a:p>
            <a:pPr marL="681038" lvl="1" indent="-242888" defTabSz="862013">
              <a:lnSpc>
                <a:spcPct val="90000"/>
              </a:lnSpc>
            </a:pPr>
            <a:endParaRPr lang="en-US" altLang="en-US" sz="1200" dirty="0"/>
          </a:p>
          <a:p>
            <a:pPr marL="323850" indent="-323850" defTabSz="862013">
              <a:lnSpc>
                <a:spcPct val="90000"/>
              </a:lnSpc>
            </a:pPr>
            <a:r>
              <a:rPr lang="en-US" altLang="en-US" sz="1400" dirty="0"/>
              <a:t>What mission parameters can achieve the science?</a:t>
            </a:r>
          </a:p>
          <a:p>
            <a:pPr marL="681038" lvl="1" indent="-242888" defTabSz="862013">
              <a:lnSpc>
                <a:spcPct val="90000"/>
              </a:lnSpc>
            </a:pPr>
            <a:r>
              <a:rPr lang="en-US" altLang="en-US" sz="1200" dirty="0"/>
              <a:t>What orbit (inclination/altitude)?</a:t>
            </a:r>
          </a:p>
          <a:p>
            <a:pPr marL="681038" lvl="1" indent="-242888" defTabSz="862013">
              <a:lnSpc>
                <a:spcPct val="90000"/>
              </a:lnSpc>
            </a:pPr>
            <a:r>
              <a:rPr lang="en-US" altLang="en-US" sz="1200" dirty="0"/>
              <a:t>Which instruments?</a:t>
            </a:r>
          </a:p>
          <a:p>
            <a:pPr marL="681038" lvl="1" indent="-242888" defTabSz="862013">
              <a:lnSpc>
                <a:spcPct val="90000"/>
              </a:lnSpc>
            </a:pPr>
            <a:r>
              <a:rPr lang="en-US" altLang="en-US" sz="1200" dirty="0"/>
              <a:t>What is the baseline mission duration?</a:t>
            </a:r>
          </a:p>
          <a:p>
            <a:pPr marL="681038" lvl="1" indent="-242888" defTabSz="862013">
              <a:lnSpc>
                <a:spcPct val="90000"/>
              </a:lnSpc>
            </a:pPr>
            <a:endParaRPr lang="en-US" altLang="en-US" sz="1200" dirty="0"/>
          </a:p>
          <a:p>
            <a:pPr marL="323850" indent="-323850" defTabSz="862013">
              <a:lnSpc>
                <a:spcPct val="90000"/>
              </a:lnSpc>
            </a:pPr>
            <a:r>
              <a:rPr lang="en-US" altLang="en-US" sz="1400" dirty="0"/>
              <a:t>How can NASA achieve these measurements?</a:t>
            </a:r>
          </a:p>
          <a:p>
            <a:pPr marL="681038" lvl="1" indent="-242888" defTabSz="862013">
              <a:lnSpc>
                <a:spcPct val="90000"/>
              </a:lnSpc>
            </a:pPr>
            <a:r>
              <a:rPr lang="en-US" altLang="en-US" sz="1200" dirty="0"/>
              <a:t>Are there other missions required/desired to achieve the science?</a:t>
            </a:r>
          </a:p>
          <a:p>
            <a:pPr marL="681038" lvl="1" indent="-242888" defTabSz="862013">
              <a:lnSpc>
                <a:spcPct val="90000"/>
              </a:lnSpc>
            </a:pPr>
            <a:r>
              <a:rPr lang="en-US" altLang="en-US" sz="1200" dirty="0"/>
              <a:t>Who can NASA partner with to achieve this mission?</a:t>
            </a:r>
          </a:p>
          <a:p>
            <a:pPr marL="1011238" lvl="2" indent="-215900" defTabSz="862013">
              <a:lnSpc>
                <a:spcPct val="90000"/>
              </a:lnSpc>
            </a:pPr>
            <a:endParaRPr lang="en-US" altLang="en-US" sz="1000" dirty="0"/>
          </a:p>
          <a:p>
            <a:pPr marL="681038" lvl="1" indent="-242888" defTabSz="862013">
              <a:lnSpc>
                <a:spcPct val="90000"/>
              </a:lnSpc>
            </a:pPr>
            <a:endParaRPr lang="en-US" altLang="en-US" sz="1200" dirty="0"/>
          </a:p>
        </p:txBody>
      </p:sp>
      <p:sp>
        <p:nvSpPr>
          <p:cNvPr id="1314820" name="Rectangle 4"/>
          <p:cNvSpPr>
            <a:spLocks noChangeArrowheads="1"/>
          </p:cNvSpPr>
          <p:nvPr/>
        </p:nvSpPr>
        <p:spPr bwMode="auto">
          <a:xfrm>
            <a:off x="6624638" y="895350"/>
            <a:ext cx="1866900" cy="11271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defTabSz="969963">
              <a:defRPr>
                <a:solidFill>
                  <a:schemeClr val="tx1"/>
                </a:solidFill>
                <a:latin typeface="Arial" pitchFamily="34" charset="0"/>
              </a:defRPr>
            </a:lvl1pPr>
            <a:lvl2pPr marL="484188" defTabSz="969963">
              <a:defRPr>
                <a:solidFill>
                  <a:schemeClr val="tx1"/>
                </a:solidFill>
                <a:latin typeface="Arial" pitchFamily="34" charset="0"/>
              </a:defRPr>
            </a:lvl2pPr>
            <a:lvl3pPr marL="969963" defTabSz="969963">
              <a:defRPr>
                <a:solidFill>
                  <a:schemeClr val="tx1"/>
                </a:solidFill>
                <a:latin typeface="Arial" pitchFamily="34" charset="0"/>
              </a:defRPr>
            </a:lvl3pPr>
            <a:lvl4pPr marL="1454150" defTabSz="969963">
              <a:defRPr>
                <a:solidFill>
                  <a:schemeClr val="tx1"/>
                </a:solidFill>
                <a:latin typeface="Arial" pitchFamily="34" charset="0"/>
              </a:defRPr>
            </a:lvl4pPr>
            <a:lvl5pPr marL="1939925" defTabSz="969963">
              <a:defRPr>
                <a:solidFill>
                  <a:schemeClr val="tx1"/>
                </a:solidFill>
                <a:latin typeface="Arial" pitchFamily="34" charset="0"/>
              </a:defRPr>
            </a:lvl5pPr>
            <a:lvl6pPr marL="2397125" defTabSz="969963" fontAlgn="base">
              <a:spcBef>
                <a:spcPct val="0"/>
              </a:spcBef>
              <a:spcAft>
                <a:spcPct val="0"/>
              </a:spcAft>
              <a:defRPr>
                <a:solidFill>
                  <a:schemeClr val="tx1"/>
                </a:solidFill>
                <a:latin typeface="Arial" pitchFamily="34" charset="0"/>
              </a:defRPr>
            </a:lvl6pPr>
            <a:lvl7pPr marL="2854325" defTabSz="969963" fontAlgn="base">
              <a:spcBef>
                <a:spcPct val="0"/>
              </a:spcBef>
              <a:spcAft>
                <a:spcPct val="0"/>
              </a:spcAft>
              <a:defRPr>
                <a:solidFill>
                  <a:schemeClr val="tx1"/>
                </a:solidFill>
                <a:latin typeface="Arial" pitchFamily="34" charset="0"/>
              </a:defRPr>
            </a:lvl7pPr>
            <a:lvl8pPr marL="3311525" defTabSz="969963" fontAlgn="base">
              <a:spcBef>
                <a:spcPct val="0"/>
              </a:spcBef>
              <a:spcAft>
                <a:spcPct val="0"/>
              </a:spcAft>
              <a:defRPr>
                <a:solidFill>
                  <a:schemeClr val="tx1"/>
                </a:solidFill>
                <a:latin typeface="Arial" pitchFamily="34" charset="0"/>
              </a:defRPr>
            </a:lvl8pPr>
            <a:lvl9pPr marL="3768725" defTabSz="969963" fontAlgn="base">
              <a:spcBef>
                <a:spcPct val="0"/>
              </a:spcBef>
              <a:spcAft>
                <a:spcPct val="0"/>
              </a:spcAft>
              <a:defRPr>
                <a:solidFill>
                  <a:schemeClr val="tx1"/>
                </a:solidFill>
                <a:latin typeface="Arial" pitchFamily="34" charset="0"/>
              </a:defRPr>
            </a:lvl9pPr>
          </a:lstStyle>
          <a:p>
            <a:r>
              <a:rPr lang="en-US" altLang="en-US" sz="1700" smtClean="0">
                <a:solidFill>
                  <a:srgbClr val="000000"/>
                </a:solidFill>
              </a:rPr>
              <a:t>Should be resolved ~ 12 months prior to KDP A</a:t>
            </a:r>
          </a:p>
        </p:txBody>
      </p:sp>
      <p:sp>
        <p:nvSpPr>
          <p:cNvPr id="1314821" name="Rectangle 5"/>
          <p:cNvSpPr>
            <a:spLocks noChangeArrowheads="1"/>
          </p:cNvSpPr>
          <p:nvPr/>
        </p:nvSpPr>
        <p:spPr bwMode="auto">
          <a:xfrm>
            <a:off x="6982547" y="3452812"/>
            <a:ext cx="1928812" cy="11271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defTabSz="969963">
              <a:defRPr>
                <a:solidFill>
                  <a:schemeClr val="tx1"/>
                </a:solidFill>
                <a:latin typeface="Arial" pitchFamily="34" charset="0"/>
              </a:defRPr>
            </a:lvl1pPr>
            <a:lvl2pPr marL="484188" defTabSz="969963">
              <a:defRPr>
                <a:solidFill>
                  <a:schemeClr val="tx1"/>
                </a:solidFill>
                <a:latin typeface="Arial" pitchFamily="34" charset="0"/>
              </a:defRPr>
            </a:lvl2pPr>
            <a:lvl3pPr marL="969963" defTabSz="969963">
              <a:defRPr>
                <a:solidFill>
                  <a:schemeClr val="tx1"/>
                </a:solidFill>
                <a:latin typeface="Arial" pitchFamily="34" charset="0"/>
              </a:defRPr>
            </a:lvl3pPr>
            <a:lvl4pPr marL="1454150" defTabSz="969963">
              <a:defRPr>
                <a:solidFill>
                  <a:schemeClr val="tx1"/>
                </a:solidFill>
                <a:latin typeface="Arial" pitchFamily="34" charset="0"/>
              </a:defRPr>
            </a:lvl4pPr>
            <a:lvl5pPr marL="1939925" defTabSz="969963">
              <a:defRPr>
                <a:solidFill>
                  <a:schemeClr val="tx1"/>
                </a:solidFill>
                <a:latin typeface="Arial" pitchFamily="34" charset="0"/>
              </a:defRPr>
            </a:lvl5pPr>
            <a:lvl6pPr marL="2397125" defTabSz="969963" fontAlgn="base">
              <a:spcBef>
                <a:spcPct val="0"/>
              </a:spcBef>
              <a:spcAft>
                <a:spcPct val="0"/>
              </a:spcAft>
              <a:defRPr>
                <a:solidFill>
                  <a:schemeClr val="tx1"/>
                </a:solidFill>
                <a:latin typeface="Arial" pitchFamily="34" charset="0"/>
              </a:defRPr>
            </a:lvl6pPr>
            <a:lvl7pPr marL="2854325" defTabSz="969963" fontAlgn="base">
              <a:spcBef>
                <a:spcPct val="0"/>
              </a:spcBef>
              <a:spcAft>
                <a:spcPct val="0"/>
              </a:spcAft>
              <a:defRPr>
                <a:solidFill>
                  <a:schemeClr val="tx1"/>
                </a:solidFill>
                <a:latin typeface="Arial" pitchFamily="34" charset="0"/>
              </a:defRPr>
            </a:lvl7pPr>
            <a:lvl8pPr marL="3311525" defTabSz="969963" fontAlgn="base">
              <a:spcBef>
                <a:spcPct val="0"/>
              </a:spcBef>
              <a:spcAft>
                <a:spcPct val="0"/>
              </a:spcAft>
              <a:defRPr>
                <a:solidFill>
                  <a:schemeClr val="tx1"/>
                </a:solidFill>
                <a:latin typeface="Arial" pitchFamily="34" charset="0"/>
              </a:defRPr>
            </a:lvl8pPr>
            <a:lvl9pPr marL="3768725" defTabSz="969963" fontAlgn="base">
              <a:spcBef>
                <a:spcPct val="0"/>
              </a:spcBef>
              <a:spcAft>
                <a:spcPct val="0"/>
              </a:spcAft>
              <a:defRPr>
                <a:solidFill>
                  <a:schemeClr val="tx1"/>
                </a:solidFill>
                <a:latin typeface="Arial" pitchFamily="34" charset="0"/>
              </a:defRPr>
            </a:lvl9pPr>
          </a:lstStyle>
          <a:p>
            <a:r>
              <a:rPr lang="en-US" altLang="en-US" sz="1700" dirty="0" smtClean="0">
                <a:solidFill>
                  <a:srgbClr val="000000"/>
                </a:solidFill>
              </a:rPr>
              <a:t>Should be resolved ~ 6 months prior to KDP A</a:t>
            </a:r>
          </a:p>
        </p:txBody>
      </p:sp>
      <p:sp>
        <p:nvSpPr>
          <p:cNvPr id="1314822" name="AutoShape 6"/>
          <p:cNvSpPr>
            <a:spLocks/>
          </p:cNvSpPr>
          <p:nvPr/>
        </p:nvSpPr>
        <p:spPr bwMode="auto">
          <a:xfrm>
            <a:off x="5775325" y="938213"/>
            <a:ext cx="601663" cy="1076325"/>
          </a:xfrm>
          <a:prstGeom prst="rightBrace">
            <a:avLst>
              <a:gd name="adj1" fmla="val 1490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10" tIns="43105" rIns="86210" bIns="43105" anchor="ctr">
            <a:spAutoFit/>
          </a:bodyPr>
          <a:lstStyle/>
          <a:p>
            <a:pPr eaLnBrk="1" hangingPunct="1"/>
            <a:endParaRPr lang="en-US" sz="900" smtClean="0">
              <a:solidFill>
                <a:srgbClr val="000000"/>
              </a:solidFill>
              <a:latin typeface="Arial" pitchFamily="34" charset="0"/>
            </a:endParaRPr>
          </a:p>
        </p:txBody>
      </p:sp>
      <p:sp>
        <p:nvSpPr>
          <p:cNvPr id="1314823" name="AutoShape 7"/>
          <p:cNvSpPr>
            <a:spLocks/>
          </p:cNvSpPr>
          <p:nvPr/>
        </p:nvSpPr>
        <p:spPr bwMode="auto">
          <a:xfrm>
            <a:off x="6091990" y="2789237"/>
            <a:ext cx="615950" cy="2327275"/>
          </a:xfrm>
          <a:prstGeom prst="rightBrace">
            <a:avLst>
              <a:gd name="adj1" fmla="val 3148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10" tIns="43105" rIns="86210" bIns="43105" anchor="ctr">
            <a:spAutoFit/>
          </a:bodyPr>
          <a:lstStyle/>
          <a:p>
            <a:pPr eaLnBrk="1" hangingPunct="1"/>
            <a:endParaRPr lang="en-US" sz="900" smtClean="0">
              <a:solidFill>
                <a:srgbClr val="000000"/>
              </a:solidFill>
              <a:latin typeface="Arial" pitchFamily="34" charset="0"/>
            </a:endParaRPr>
          </a:p>
        </p:txBody>
      </p:sp>
      <p:sp>
        <p:nvSpPr>
          <p:cNvPr id="1314824" name="AutoShape 8"/>
          <p:cNvSpPr>
            <a:spLocks noChangeArrowheads="1"/>
          </p:cNvSpPr>
          <p:nvPr/>
        </p:nvSpPr>
        <p:spPr bwMode="auto">
          <a:xfrm>
            <a:off x="2246313" y="2006600"/>
            <a:ext cx="1176337" cy="585788"/>
          </a:xfrm>
          <a:prstGeom prst="downArrow">
            <a:avLst>
              <a:gd name="adj1" fmla="val 46611"/>
              <a:gd name="adj2" fmla="val 56579"/>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210" tIns="43105" rIns="86210" bIns="43105" anchor="ctr">
            <a:spAutoFit/>
          </a:bodyPr>
          <a:lstStyle/>
          <a:p>
            <a:pPr eaLnBrk="1" hangingPunct="1"/>
            <a:endParaRPr lang="en-US" sz="900" smtClean="0">
              <a:solidFill>
                <a:srgbClr val="000000"/>
              </a:solidFill>
              <a:latin typeface="Arial" pitchFamily="34" charset="0"/>
            </a:endParaRPr>
          </a:p>
        </p:txBody>
      </p:sp>
      <p:graphicFrame>
        <p:nvGraphicFramePr>
          <p:cNvPr id="1314825" name="Object 9"/>
          <p:cNvGraphicFramePr>
            <a:graphicFrameLocks noChangeAspect="1"/>
          </p:cNvGraphicFramePr>
          <p:nvPr/>
        </p:nvGraphicFramePr>
        <p:xfrm>
          <a:off x="477838" y="5191125"/>
          <a:ext cx="8372475" cy="1058863"/>
        </p:xfrm>
        <a:graphic>
          <a:graphicData uri="http://schemas.openxmlformats.org/presentationml/2006/ole">
            <mc:AlternateContent xmlns:mc="http://schemas.openxmlformats.org/markup-compatibility/2006">
              <mc:Choice xmlns:v="urn:schemas-microsoft-com:vml" Requires="v">
                <p:oleObj spid="_x0000_s3099" name="Worksheet" r:id="rId4" imgW="8938199" imgH="1264847" progId="Excel.Sheet.8">
                  <p:embed/>
                </p:oleObj>
              </mc:Choice>
              <mc:Fallback>
                <p:oleObj name="Worksheet" r:id="rId4" imgW="8938199" imgH="126484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838" y="5191125"/>
                        <a:ext cx="8372475"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6868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493712" y="1285875"/>
            <a:ext cx="7026203"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800" dirty="0" smtClean="0">
                <a:solidFill>
                  <a:srgbClr val="000000"/>
                </a:solidFill>
              </a:rPr>
              <a:t>Intellectual context and what i/we are wrestling with </a:t>
            </a:r>
          </a:p>
          <a:p>
            <a:pPr eaLnBrk="1" hangingPunct="1"/>
            <a:r>
              <a:rPr lang="en-US" altLang="en-US" sz="1800" dirty="0" smtClean="0">
                <a:solidFill>
                  <a:srgbClr val="000000"/>
                </a:solidFill>
              </a:rPr>
              <a:t>Vision </a:t>
            </a:r>
          </a:p>
          <a:p>
            <a:pPr eaLnBrk="1" hangingPunct="1"/>
            <a:endParaRPr lang="en-US" altLang="en-US" sz="1800" dirty="0">
              <a:solidFill>
                <a:srgbClr val="000000"/>
              </a:solidFill>
            </a:endParaRPr>
          </a:p>
          <a:p>
            <a:pPr eaLnBrk="1" hangingPunct="1"/>
            <a:r>
              <a:rPr lang="en-US" altLang="en-US" sz="1800" dirty="0" smtClean="0">
                <a:solidFill>
                  <a:srgbClr val="000000"/>
                </a:solidFill>
              </a:rPr>
              <a:t>Customer oriented view of applications</a:t>
            </a:r>
          </a:p>
          <a:p>
            <a:pPr eaLnBrk="1" hangingPunct="1"/>
            <a:r>
              <a:rPr lang="en-US" altLang="en-US" sz="1800" dirty="0" smtClean="0">
                <a:solidFill>
                  <a:srgbClr val="000000"/>
                </a:solidFill>
              </a:rPr>
              <a:t>Though can lead to new research questions</a:t>
            </a:r>
          </a:p>
          <a:p>
            <a:pPr eaLnBrk="1" hangingPunct="1"/>
            <a:endParaRPr lang="en-US" altLang="en-US" sz="1800" dirty="0">
              <a:solidFill>
                <a:srgbClr val="000000"/>
              </a:solidFill>
            </a:endParaRPr>
          </a:p>
          <a:p>
            <a:pPr eaLnBrk="1" hangingPunct="1"/>
            <a:r>
              <a:rPr lang="en-US" altLang="en-US" sz="1800" dirty="0" smtClean="0">
                <a:solidFill>
                  <a:srgbClr val="000000"/>
                </a:solidFill>
              </a:rPr>
              <a:t>Rewards within the Applied research</a:t>
            </a:r>
          </a:p>
          <a:p>
            <a:pPr eaLnBrk="1" hangingPunct="1"/>
            <a:r>
              <a:rPr lang="en-US" altLang="en-US" sz="1800" dirty="0" smtClean="0">
                <a:solidFill>
                  <a:srgbClr val="000000"/>
                </a:solidFill>
              </a:rPr>
              <a:t>Natural-social </a:t>
            </a:r>
            <a:r>
              <a:rPr lang="en-US" altLang="en-US" sz="1800" dirty="0" err="1" smtClean="0">
                <a:solidFill>
                  <a:srgbClr val="000000"/>
                </a:solidFill>
              </a:rPr>
              <a:t>sicence</a:t>
            </a:r>
            <a:r>
              <a:rPr lang="en-US" altLang="en-US" sz="1800" dirty="0" smtClean="0">
                <a:solidFill>
                  <a:srgbClr val="000000"/>
                </a:solidFill>
              </a:rPr>
              <a:t> </a:t>
            </a:r>
            <a:r>
              <a:rPr lang="en-US" altLang="en-US" sz="1800" dirty="0" err="1" smtClean="0">
                <a:solidFill>
                  <a:srgbClr val="000000"/>
                </a:solidFill>
              </a:rPr>
              <a:t>intereactions</a:t>
            </a:r>
            <a:r>
              <a:rPr lang="en-US" altLang="en-US" sz="1800" dirty="0" smtClean="0">
                <a:solidFill>
                  <a:srgbClr val="000000"/>
                </a:solidFill>
              </a:rPr>
              <a:t>: can go applied but not </a:t>
            </a:r>
            <a:r>
              <a:rPr lang="en-US" altLang="en-US" sz="1800" dirty="0" err="1" smtClean="0">
                <a:solidFill>
                  <a:srgbClr val="000000"/>
                </a:solidFill>
              </a:rPr>
              <a:t>ncessarily</a:t>
            </a:r>
            <a:r>
              <a:rPr lang="en-US" altLang="en-US" sz="1800" dirty="0" smtClean="0">
                <a:solidFill>
                  <a:srgbClr val="000000"/>
                </a:solidFill>
              </a:rPr>
              <a:t>.  Again, new research questions</a:t>
            </a:r>
          </a:p>
          <a:p>
            <a:pPr eaLnBrk="1" hangingPunct="1"/>
            <a:r>
              <a:rPr lang="en-US" altLang="en-US" sz="1800" dirty="0" smtClean="0">
                <a:solidFill>
                  <a:srgbClr val="000000"/>
                </a:solidFill>
              </a:rPr>
              <a:t>Research </a:t>
            </a:r>
            <a:r>
              <a:rPr lang="en-US" altLang="en-US" sz="1800" dirty="0" err="1" smtClean="0">
                <a:solidFill>
                  <a:srgbClr val="000000"/>
                </a:solidFill>
              </a:rPr>
              <a:t>quetoisn</a:t>
            </a:r>
            <a:r>
              <a:rPr lang="en-US" altLang="en-US" sz="1800" dirty="0" smtClean="0">
                <a:solidFill>
                  <a:srgbClr val="000000"/>
                </a:solidFill>
              </a:rPr>
              <a:t> from users</a:t>
            </a:r>
          </a:p>
          <a:p>
            <a:pPr eaLnBrk="1" hangingPunct="1"/>
            <a:r>
              <a:rPr lang="en-US" altLang="en-US" sz="1800" dirty="0" smtClean="0">
                <a:solidFill>
                  <a:srgbClr val="000000"/>
                </a:solidFill>
              </a:rPr>
              <a:t>Way to sell the research</a:t>
            </a:r>
          </a:p>
          <a:p>
            <a:pPr eaLnBrk="1" hangingPunct="1"/>
            <a:r>
              <a:rPr lang="en-US" altLang="en-US" sz="1800" dirty="0" smtClean="0">
                <a:solidFill>
                  <a:srgbClr val="000000"/>
                </a:solidFill>
              </a:rPr>
              <a:t>Induced demand</a:t>
            </a:r>
          </a:p>
          <a:p>
            <a:pPr eaLnBrk="1" hangingPunct="1"/>
            <a:r>
              <a:rPr lang="en-US" altLang="en-US" sz="1800" dirty="0" smtClean="0">
                <a:solidFill>
                  <a:srgbClr val="000000"/>
                </a:solidFill>
              </a:rPr>
              <a:t>Heritage reports</a:t>
            </a:r>
          </a:p>
          <a:p>
            <a:pPr eaLnBrk="1" hangingPunct="1"/>
            <a:r>
              <a:rPr lang="en-US" altLang="en-US" sz="1800" dirty="0" smtClean="0">
                <a:solidFill>
                  <a:srgbClr val="000000"/>
                </a:solidFill>
              </a:rPr>
              <a:t>Amazon.com example</a:t>
            </a:r>
          </a:p>
          <a:p>
            <a:pPr eaLnBrk="1" hangingPunct="1"/>
            <a:r>
              <a:rPr lang="en-US" altLang="en-US" sz="1800" dirty="0" smtClean="0">
                <a:solidFill>
                  <a:srgbClr val="000000"/>
                </a:solidFill>
              </a:rPr>
              <a:t>User </a:t>
            </a:r>
            <a:r>
              <a:rPr lang="en-US" altLang="en-US" sz="1800" dirty="0" err="1" smtClean="0">
                <a:solidFill>
                  <a:srgbClr val="000000"/>
                </a:solidFill>
              </a:rPr>
              <a:t>demogratics</a:t>
            </a:r>
            <a:r>
              <a:rPr lang="en-US" altLang="en-US" sz="1800" dirty="0" smtClean="0">
                <a:solidFill>
                  <a:srgbClr val="000000"/>
                </a:solidFill>
              </a:rPr>
              <a:t> and </a:t>
            </a:r>
            <a:r>
              <a:rPr lang="en-US" altLang="en-US" sz="1800" dirty="0" err="1" smtClean="0">
                <a:solidFill>
                  <a:srgbClr val="000000"/>
                </a:solidFill>
              </a:rPr>
              <a:t>technographics</a:t>
            </a:r>
            <a:endParaRPr lang="en-US" altLang="en-US" sz="1800" dirty="0" smtClean="0">
              <a:solidFill>
                <a:srgbClr val="000000"/>
              </a:solidFill>
            </a:endParaRPr>
          </a:p>
          <a:p>
            <a:pPr eaLnBrk="1" hangingPunct="1"/>
            <a:r>
              <a:rPr lang="en-US" altLang="en-US" sz="1800" dirty="0" smtClean="0">
                <a:solidFill>
                  <a:srgbClr val="000000"/>
                </a:solidFill>
              </a:rPr>
              <a:t>Cross-disciplinary</a:t>
            </a:r>
          </a:p>
          <a:p>
            <a:pPr eaLnBrk="1" hangingPunct="1"/>
            <a:endParaRPr lang="en-US" altLang="en-US" sz="1800" dirty="0">
              <a:solidFill>
                <a:srgbClr val="000000"/>
              </a:solidFill>
            </a:endParaRPr>
          </a:p>
          <a:p>
            <a:pPr eaLnBrk="1" hangingPunct="1"/>
            <a:r>
              <a:rPr lang="en-US" altLang="en-US" sz="1800" dirty="0" smtClean="0">
                <a:solidFill>
                  <a:srgbClr val="000000"/>
                </a:solidFill>
              </a:rPr>
              <a:t>Tie back to Decadal Survey</a:t>
            </a:r>
          </a:p>
          <a:p>
            <a:pPr eaLnBrk="1" hangingPunct="1"/>
            <a:r>
              <a:rPr lang="en-US" altLang="en-US" sz="1800" dirty="0" smtClean="0">
                <a:solidFill>
                  <a:srgbClr val="000000"/>
                </a:solidFill>
              </a:rPr>
              <a:t>Bring in EO Plan</a:t>
            </a:r>
          </a:p>
        </p:txBody>
      </p:sp>
      <p:sp>
        <p:nvSpPr>
          <p:cNvPr id="22532" name="Rectangle 3"/>
          <p:cNvSpPr txBox="1">
            <a:spLocks noChangeArrowheads="1"/>
          </p:cNvSpPr>
          <p:nvPr/>
        </p:nvSpPr>
        <p:spPr bwMode="auto">
          <a:xfrm>
            <a:off x="8370094" y="6565403"/>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1400" smtClean="0">
                <a:solidFill>
                  <a:srgbClr val="000000"/>
                </a:solidFill>
              </a:rPr>
              <a:t>|‌ </a:t>
            </a:r>
            <a:fld id="{77C38164-D860-4197-A3A1-44FB83C93574}" type="slidenum">
              <a:rPr lang="en-US" altLang="en-US" sz="1400" smtClean="0">
                <a:solidFill>
                  <a:srgbClr val="000000"/>
                </a:solidFill>
              </a:rPr>
              <a:pPr algn="r" eaLnBrk="1" hangingPunct="1"/>
              <a:t>29</a:t>
            </a:fld>
            <a:endParaRPr lang="en-US" altLang="en-US" sz="1400" smtClean="0">
              <a:solidFill>
                <a:srgbClr val="000000"/>
              </a:solidFill>
            </a:endParaRPr>
          </a:p>
        </p:txBody>
      </p:sp>
      <p:sp>
        <p:nvSpPr>
          <p:cNvPr id="22533" name="Rectangle 3"/>
          <p:cNvSpPr>
            <a:spLocks noChangeArrowheads="1"/>
          </p:cNvSpPr>
          <p:nvPr/>
        </p:nvSpPr>
        <p:spPr bwMode="auto">
          <a:xfrm>
            <a:off x="249238"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i="1" dirty="0" smtClean="0">
                <a:solidFill>
                  <a:srgbClr val="FFFFFF"/>
                </a:solidFill>
              </a:rPr>
              <a:t>topics</a:t>
            </a:r>
            <a:endParaRPr lang="en-US" altLang="en-US" sz="1800" b="1" i="1" dirty="0" smtClean="0">
              <a:solidFill>
                <a:srgbClr val="FFFFFF"/>
              </a:solidFill>
            </a:endParaRPr>
          </a:p>
        </p:txBody>
      </p:sp>
      <p:pic>
        <p:nvPicPr>
          <p:cNvPr id="22534" name="Picture 5"/>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546850" y="5635625"/>
            <a:ext cx="134143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535" name="Group 6"/>
          <p:cNvGrpSpPr>
            <a:grpSpLocks noChangeAspect="1"/>
          </p:cNvGrpSpPr>
          <p:nvPr/>
        </p:nvGrpSpPr>
        <p:grpSpPr bwMode="auto">
          <a:xfrm>
            <a:off x="6326188" y="5721350"/>
            <a:ext cx="1096962" cy="887413"/>
            <a:chOff x="1220764" y="2443376"/>
            <a:chExt cx="3181350" cy="2571750"/>
          </a:xfrm>
        </p:grpSpPr>
        <p:sp>
          <p:nvSpPr>
            <p:cNvPr id="22536"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5000"/>
                </a:lnSpc>
              </a:pPr>
              <a:endParaRPr lang="en-US" altLang="en-US" sz="3300" smtClean="0">
                <a:solidFill>
                  <a:srgbClr val="000000"/>
                </a:solidFill>
              </a:endParaRPr>
            </a:p>
          </p:txBody>
        </p:sp>
        <p:pic>
          <p:nvPicPr>
            <p:cNvPr id="22537" name="Picture 3" descr="C:\Users\lfriedl\Desktop\NASA SIP\Vision chart\nasa log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9446017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46075" y="468930"/>
            <a:ext cx="4114800"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2600" b="1" dirty="0" smtClean="0">
                <a:solidFill>
                  <a:srgbClr val="000066"/>
                </a:solidFill>
                <a:latin typeface="Calibri" pitchFamily="34" charset="0"/>
              </a:rPr>
              <a:t>The mind may, as it appears to me, divide science into three parts. The first comprises the most theoretical principles, and those more abstract notions whose application is either unknown or very remote. The second is composed of those general truths which still belong to pure theory, but lead nevertheless by </a:t>
            </a:r>
            <a:r>
              <a:rPr lang="en-US" altLang="en-US" sz="2600" b="1" dirty="0">
                <a:solidFill>
                  <a:srgbClr val="000066"/>
                </a:solidFill>
                <a:latin typeface="Calibri" pitchFamily="34" charset="0"/>
              </a:rPr>
              <a:t>a straight and short road </a:t>
            </a:r>
            <a:r>
              <a:rPr lang="en-US" altLang="en-US" sz="2600" b="1" dirty="0" smtClean="0">
                <a:solidFill>
                  <a:srgbClr val="000066"/>
                </a:solidFill>
                <a:latin typeface="Calibri" pitchFamily="34" charset="0"/>
              </a:rPr>
              <a:t>to</a:t>
            </a:r>
            <a:endParaRPr lang="en-US" altLang="en-US" sz="2600" b="1" dirty="0">
              <a:solidFill>
                <a:srgbClr val="000066"/>
              </a:solidFill>
              <a:latin typeface="Calibri" pitchFamily="34" charset="0"/>
            </a:endParaRPr>
          </a:p>
        </p:txBody>
      </p:sp>
      <p:sp>
        <p:nvSpPr>
          <p:cNvPr id="3" name="Rectangle 2"/>
          <p:cNvSpPr/>
          <p:nvPr/>
        </p:nvSpPr>
        <p:spPr>
          <a:xfrm>
            <a:off x="4797194" y="468930"/>
            <a:ext cx="4237624" cy="4893647"/>
          </a:xfrm>
          <a:prstGeom prst="rect">
            <a:avLst/>
          </a:prstGeom>
        </p:spPr>
        <p:txBody>
          <a:bodyPr wrap="square">
            <a:spAutoFit/>
          </a:bodyPr>
          <a:lstStyle/>
          <a:p>
            <a:pPr lvl="0" eaLnBrk="1" hangingPunct="1">
              <a:defRPr/>
            </a:pPr>
            <a:r>
              <a:rPr lang="en-US" altLang="en-US" sz="2600" b="1" dirty="0" smtClean="0">
                <a:solidFill>
                  <a:srgbClr val="000066"/>
                </a:solidFill>
                <a:latin typeface="Calibri" pitchFamily="34" charset="0"/>
              </a:rPr>
              <a:t>practical </a:t>
            </a:r>
            <a:r>
              <a:rPr lang="en-US" altLang="en-US" sz="2600" b="1" dirty="0">
                <a:solidFill>
                  <a:srgbClr val="000066"/>
                </a:solidFill>
                <a:latin typeface="Calibri" pitchFamily="34" charset="0"/>
              </a:rPr>
              <a:t>results. Methods of application and means of execution make up the third. </a:t>
            </a:r>
            <a:endParaRPr lang="en-US" altLang="en-US" sz="2600" b="1" dirty="0" smtClean="0">
              <a:solidFill>
                <a:srgbClr val="000066"/>
              </a:solidFill>
              <a:latin typeface="Calibri" pitchFamily="34" charset="0"/>
            </a:endParaRPr>
          </a:p>
          <a:p>
            <a:pPr lvl="0" eaLnBrk="1" hangingPunct="1">
              <a:defRPr/>
            </a:pPr>
            <a:endParaRPr lang="en-US" altLang="en-US" sz="2600" b="1" dirty="0">
              <a:solidFill>
                <a:srgbClr val="000066"/>
              </a:solidFill>
              <a:latin typeface="Calibri" pitchFamily="34" charset="0"/>
            </a:endParaRPr>
          </a:p>
          <a:p>
            <a:pPr lvl="0" eaLnBrk="1" hangingPunct="1">
              <a:defRPr/>
            </a:pPr>
            <a:r>
              <a:rPr lang="en-US" altLang="en-US" sz="2600" b="1" dirty="0" smtClean="0">
                <a:solidFill>
                  <a:srgbClr val="000066"/>
                </a:solidFill>
                <a:latin typeface="Calibri" pitchFamily="34" charset="0"/>
              </a:rPr>
              <a:t>Each </a:t>
            </a:r>
            <a:r>
              <a:rPr lang="en-US" altLang="en-US" sz="2600" b="1" dirty="0">
                <a:solidFill>
                  <a:srgbClr val="000066"/>
                </a:solidFill>
                <a:latin typeface="Calibri" pitchFamily="34" charset="0"/>
              </a:rPr>
              <a:t>of these different portions of science may be separately cultivated, although reason and experience show that none of them can prosper long, if it be absolutely cut off from the other two</a:t>
            </a:r>
            <a:r>
              <a:rPr lang="en-US" altLang="en-US" sz="2600" b="1" dirty="0" smtClean="0">
                <a:solidFill>
                  <a:srgbClr val="000066"/>
                </a:solidFill>
                <a:latin typeface="Calibri" pitchFamily="34" charset="0"/>
              </a:rPr>
              <a:t>.</a:t>
            </a:r>
            <a:endParaRPr lang="en-US" altLang="en-US" sz="2600" dirty="0">
              <a:solidFill>
                <a:srgbClr val="000066"/>
              </a:solidFill>
              <a:latin typeface="Calibri" pitchFamily="34" charset="0"/>
            </a:endParaRPr>
          </a:p>
        </p:txBody>
      </p:sp>
      <p:sp>
        <p:nvSpPr>
          <p:cNvPr id="5" name="Rectangle 4"/>
          <p:cNvSpPr/>
          <p:nvPr/>
        </p:nvSpPr>
        <p:spPr>
          <a:xfrm>
            <a:off x="4189863" y="5565629"/>
            <a:ext cx="4572000" cy="830997"/>
          </a:xfrm>
          <a:prstGeom prst="rect">
            <a:avLst/>
          </a:prstGeom>
        </p:spPr>
        <p:txBody>
          <a:bodyPr>
            <a:spAutoFit/>
          </a:bodyPr>
          <a:lstStyle/>
          <a:p>
            <a:pPr lvl="0" algn="r" eaLnBrk="1" hangingPunct="1">
              <a:spcBef>
                <a:spcPts val="1200"/>
              </a:spcBef>
              <a:defRPr/>
            </a:pPr>
            <a:r>
              <a:rPr lang="en-US" altLang="en-US" sz="2400" b="1" dirty="0">
                <a:solidFill>
                  <a:srgbClr val="000066"/>
                </a:solidFill>
                <a:latin typeface="Calibri" pitchFamily="34" charset="0"/>
              </a:rPr>
              <a:t>Alexis </a:t>
            </a:r>
            <a:r>
              <a:rPr lang="en-US" altLang="en-US" sz="2400" b="1" dirty="0" err="1">
                <a:solidFill>
                  <a:srgbClr val="000066"/>
                </a:solidFill>
                <a:latin typeface="Calibri" pitchFamily="34" charset="0"/>
              </a:rPr>
              <a:t>DeTocqueville</a:t>
            </a:r>
            <a:endParaRPr lang="en-US" altLang="en-US" sz="2400" b="1" dirty="0">
              <a:solidFill>
                <a:srgbClr val="000066"/>
              </a:solidFill>
              <a:latin typeface="Calibri" pitchFamily="34" charset="0"/>
            </a:endParaRPr>
          </a:p>
          <a:p>
            <a:pPr lvl="0" algn="r" eaLnBrk="1" hangingPunct="1">
              <a:defRPr/>
            </a:pPr>
            <a:r>
              <a:rPr lang="en-US" altLang="en-US" sz="2400" b="1" dirty="0">
                <a:solidFill>
                  <a:srgbClr val="000066"/>
                </a:solidFill>
                <a:latin typeface="Calibri" pitchFamily="34" charset="0"/>
              </a:rPr>
              <a:t> </a:t>
            </a:r>
            <a:r>
              <a:rPr lang="en-US" altLang="en-US" sz="2400" b="1" i="1" dirty="0">
                <a:solidFill>
                  <a:srgbClr val="000066"/>
                </a:solidFill>
                <a:latin typeface="Calibri" pitchFamily="34" charset="0"/>
              </a:rPr>
              <a:t>Democracy in America</a:t>
            </a:r>
            <a:r>
              <a:rPr lang="en-US" altLang="en-US" sz="2400" b="1" dirty="0">
                <a:solidFill>
                  <a:srgbClr val="000066"/>
                </a:solidFill>
                <a:latin typeface="Calibri" pitchFamily="34" charset="0"/>
              </a:rPr>
              <a:t>, 1835</a:t>
            </a:r>
          </a:p>
        </p:txBody>
      </p:sp>
    </p:spTree>
    <p:extLst>
      <p:ext uri="{BB962C8B-B14F-4D97-AF65-F5344CB8AC3E}">
        <p14:creationId xmlns:p14="http://schemas.microsoft.com/office/powerpoint/2010/main" val="1006684049"/>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5738"/>
            <a:ext cx="91440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
          <p:cNvSpPr>
            <a:spLocks noChangeArrowheads="1"/>
          </p:cNvSpPr>
          <p:nvPr/>
        </p:nvSpPr>
        <p:spPr bwMode="auto">
          <a:xfrm>
            <a:off x="190500" y="15875"/>
            <a:ext cx="7861300" cy="835025"/>
          </a:xfrm>
          <a:prstGeom prst="rect">
            <a:avLst/>
          </a:prstGeom>
          <a:noFill/>
          <a:ln w="9525">
            <a:noFill/>
            <a:miter lim="800000"/>
            <a:headEnd/>
            <a:tailEnd/>
          </a:ln>
        </p:spPr>
        <p:txBody>
          <a:bodyPr lIns="91429" tIns="45714" rIns="91429" bIns="45714" anchor="ctr"/>
          <a:lstStyle/>
          <a:p>
            <a:pPr>
              <a:defRPr/>
            </a:pPr>
            <a:r>
              <a:rPr lang="en-US" sz="2800" b="1" i="1" kern="0" dirty="0">
                <a:solidFill>
                  <a:prstClr val="white"/>
                </a:solidFill>
                <a:latin typeface="Arial" pitchFamily="34" charset="0"/>
              </a:rPr>
              <a:t>Observations to Knowledge Products</a:t>
            </a:r>
            <a:endParaRPr lang="en-US" b="1" i="1" kern="0" dirty="0">
              <a:solidFill>
                <a:prstClr val="white"/>
              </a:solidFill>
              <a:latin typeface="Arial" pitchFamily="34" charset="0"/>
            </a:endParaRPr>
          </a:p>
        </p:txBody>
      </p:sp>
      <p:sp>
        <p:nvSpPr>
          <p:cNvPr id="25604" name="Rectangle 3"/>
          <p:cNvSpPr>
            <a:spLocks noChangeArrowheads="1"/>
          </p:cNvSpPr>
          <p:nvPr/>
        </p:nvSpPr>
        <p:spPr bwMode="auto">
          <a:xfrm>
            <a:off x="801688" y="876300"/>
            <a:ext cx="7540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i="1" smtClean="0">
                <a:solidFill>
                  <a:srgbClr val="333399"/>
                </a:solidFill>
              </a:rPr>
              <a:t>“from photons to electrons to neurons”</a:t>
            </a:r>
          </a:p>
        </p:txBody>
      </p:sp>
    </p:spTree>
    <p:extLst>
      <p:ext uri="{BB962C8B-B14F-4D97-AF65-F5344CB8AC3E}">
        <p14:creationId xmlns:p14="http://schemas.microsoft.com/office/powerpoint/2010/main" val="29232194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28D8DA6-ADA1-4548-A89E-B1D97F8B45F1}" type="slidenum">
              <a:rPr lang="en-US" altLang="en-US">
                <a:solidFill>
                  <a:srgbClr val="000000"/>
                </a:solidFill>
              </a:rPr>
              <a:pPr/>
              <a:t>31</a:t>
            </a:fld>
            <a:endParaRPr lang="en-US" altLang="en-US">
              <a:solidFill>
                <a:srgbClr val="000000"/>
              </a:solidFill>
            </a:endParaRPr>
          </a:p>
        </p:txBody>
      </p:sp>
      <p:graphicFrame>
        <p:nvGraphicFramePr>
          <p:cNvPr id="1413122" name="Object 2"/>
          <p:cNvGraphicFramePr>
            <a:graphicFrameLocks noChangeAspect="1"/>
          </p:cNvGraphicFramePr>
          <p:nvPr/>
        </p:nvGraphicFramePr>
        <p:xfrm>
          <a:off x="990600" y="1328738"/>
          <a:ext cx="8435975" cy="4845050"/>
        </p:xfrm>
        <a:graphic>
          <a:graphicData uri="http://schemas.openxmlformats.org/presentationml/2006/ole">
            <mc:AlternateContent xmlns:mc="http://schemas.openxmlformats.org/markup-compatibility/2006">
              <mc:Choice xmlns:v="urn:schemas-microsoft-com:vml" Requires="v">
                <p:oleObj spid="_x0000_s2075" name="Worksheet" r:id="rId4" imgW="8938199" imgH="5135856" progId="Excel.Sheet.8">
                  <p:embed/>
                </p:oleObj>
              </mc:Choice>
              <mc:Fallback>
                <p:oleObj name="Worksheet" r:id="rId4" imgW="8938199" imgH="513585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28738"/>
                        <a:ext cx="8435975" cy="484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13123" name="Rectangle 3"/>
          <p:cNvSpPr>
            <a:spLocks noGrp="1" noChangeArrowheads="1"/>
          </p:cNvSpPr>
          <p:nvPr>
            <p:ph type="title"/>
          </p:nvPr>
        </p:nvSpPr>
        <p:spPr/>
        <p:txBody>
          <a:bodyPr/>
          <a:lstStyle/>
          <a:p>
            <a:r>
              <a:rPr lang="en-US" altLang="en-US"/>
              <a:t>Notional Mission Timeline</a:t>
            </a:r>
          </a:p>
        </p:txBody>
      </p:sp>
      <p:sp>
        <p:nvSpPr>
          <p:cNvPr id="1413124" name="Rectangle 4"/>
          <p:cNvSpPr>
            <a:spLocks noChangeArrowheads="1"/>
          </p:cNvSpPr>
          <p:nvPr/>
        </p:nvSpPr>
        <p:spPr bwMode="auto">
          <a:xfrm>
            <a:off x="5019675" y="1684338"/>
            <a:ext cx="2749550" cy="1139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defTabSz="969963">
              <a:defRPr>
                <a:solidFill>
                  <a:schemeClr val="tx1"/>
                </a:solidFill>
                <a:latin typeface="Arial" pitchFamily="34" charset="0"/>
              </a:defRPr>
            </a:lvl1pPr>
            <a:lvl2pPr marL="484188" defTabSz="969963">
              <a:defRPr>
                <a:solidFill>
                  <a:schemeClr val="tx1"/>
                </a:solidFill>
                <a:latin typeface="Arial" pitchFamily="34" charset="0"/>
              </a:defRPr>
            </a:lvl2pPr>
            <a:lvl3pPr marL="969963" defTabSz="969963">
              <a:defRPr>
                <a:solidFill>
                  <a:schemeClr val="tx1"/>
                </a:solidFill>
                <a:latin typeface="Arial" pitchFamily="34" charset="0"/>
              </a:defRPr>
            </a:lvl3pPr>
            <a:lvl4pPr marL="1454150" defTabSz="969963">
              <a:defRPr>
                <a:solidFill>
                  <a:schemeClr val="tx1"/>
                </a:solidFill>
                <a:latin typeface="Arial" pitchFamily="34" charset="0"/>
              </a:defRPr>
            </a:lvl4pPr>
            <a:lvl5pPr marL="1939925" defTabSz="969963">
              <a:defRPr>
                <a:solidFill>
                  <a:schemeClr val="tx1"/>
                </a:solidFill>
                <a:latin typeface="Arial" pitchFamily="34" charset="0"/>
              </a:defRPr>
            </a:lvl5pPr>
            <a:lvl6pPr marL="2397125" defTabSz="969963" fontAlgn="base">
              <a:spcBef>
                <a:spcPct val="0"/>
              </a:spcBef>
              <a:spcAft>
                <a:spcPct val="0"/>
              </a:spcAft>
              <a:defRPr>
                <a:solidFill>
                  <a:schemeClr val="tx1"/>
                </a:solidFill>
                <a:latin typeface="Arial" pitchFamily="34" charset="0"/>
              </a:defRPr>
            </a:lvl6pPr>
            <a:lvl7pPr marL="2854325" defTabSz="969963" fontAlgn="base">
              <a:spcBef>
                <a:spcPct val="0"/>
              </a:spcBef>
              <a:spcAft>
                <a:spcPct val="0"/>
              </a:spcAft>
              <a:defRPr>
                <a:solidFill>
                  <a:schemeClr val="tx1"/>
                </a:solidFill>
                <a:latin typeface="Arial" pitchFamily="34" charset="0"/>
              </a:defRPr>
            </a:lvl7pPr>
            <a:lvl8pPr marL="3311525" defTabSz="969963" fontAlgn="base">
              <a:spcBef>
                <a:spcPct val="0"/>
              </a:spcBef>
              <a:spcAft>
                <a:spcPct val="0"/>
              </a:spcAft>
              <a:defRPr>
                <a:solidFill>
                  <a:schemeClr val="tx1"/>
                </a:solidFill>
                <a:latin typeface="Arial" pitchFamily="34" charset="0"/>
              </a:defRPr>
            </a:lvl8pPr>
            <a:lvl9pPr marL="3768725" defTabSz="969963" fontAlgn="base">
              <a:spcBef>
                <a:spcPct val="0"/>
              </a:spcBef>
              <a:spcAft>
                <a:spcPct val="0"/>
              </a:spcAft>
              <a:defRPr>
                <a:solidFill>
                  <a:schemeClr val="tx1"/>
                </a:solidFill>
                <a:latin typeface="Arial" pitchFamily="34" charset="0"/>
              </a:defRPr>
            </a:lvl9pPr>
          </a:lstStyle>
          <a:p>
            <a:pPr algn="ctr"/>
            <a:r>
              <a:rPr lang="en-US" altLang="en-US" sz="1700" smtClean="0">
                <a:solidFill>
                  <a:srgbClr val="333399"/>
                </a:solidFill>
              </a:rPr>
              <a:t>NOTE: The time for each phase is considered nominal - could be accomplished earlier</a:t>
            </a:r>
          </a:p>
        </p:txBody>
      </p:sp>
    </p:spTree>
    <p:extLst>
      <p:ext uri="{BB962C8B-B14F-4D97-AF65-F5344CB8AC3E}">
        <p14:creationId xmlns:p14="http://schemas.microsoft.com/office/powerpoint/2010/main" val="304228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9"/>
          <p:cNvSpPr>
            <a:spLocks noChangeArrowheads="1"/>
          </p:cNvSpPr>
          <p:nvPr/>
        </p:nvSpPr>
        <p:spPr bwMode="auto">
          <a:xfrm>
            <a:off x="138113" y="129708"/>
            <a:ext cx="8091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sz="2800" b="1" i="1" dirty="0" smtClean="0">
                <a:solidFill>
                  <a:srgbClr val="FFFFFF"/>
                </a:solidFill>
                <a:ea typeface="ＭＳ Ｐゴシック" pitchFamily="34" charset="-128"/>
                <a:cs typeface="Arial" charset="0"/>
              </a:rPr>
              <a:t>Earth Science and Applications</a:t>
            </a:r>
            <a:endParaRPr lang="en-US" sz="2400" b="1" i="1" dirty="0" smtClean="0">
              <a:solidFill>
                <a:srgbClr val="FFFFFF"/>
              </a:solidFill>
              <a:ea typeface="ＭＳ Ｐゴシック" pitchFamily="34" charset="-128"/>
              <a:cs typeface="Arial" charset="0"/>
            </a:endParaRPr>
          </a:p>
        </p:txBody>
      </p:sp>
      <p:sp>
        <p:nvSpPr>
          <p:cNvPr id="21" name="Rectangle 8"/>
          <p:cNvSpPr>
            <a:spLocks noChangeArrowheads="1"/>
          </p:cNvSpPr>
          <p:nvPr/>
        </p:nvSpPr>
        <p:spPr bwMode="auto">
          <a:xfrm>
            <a:off x="1205730" y="1306526"/>
            <a:ext cx="6732540" cy="4651348"/>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 name="Text Box 12"/>
          <p:cNvSpPr txBox="1">
            <a:spLocks noChangeArrowheads="1"/>
          </p:cNvSpPr>
          <p:nvPr/>
        </p:nvSpPr>
        <p:spPr bwMode="auto">
          <a:xfrm>
            <a:off x="6178250" y="3340834"/>
            <a:ext cx="16098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smtClean="0"/>
              <a:t>Applied Research</a:t>
            </a:r>
            <a:endParaRPr lang="en-US" altLang="en-US" sz="2400" b="1" dirty="0"/>
          </a:p>
        </p:txBody>
      </p:sp>
      <p:sp>
        <p:nvSpPr>
          <p:cNvPr id="26" name="Text Box 13"/>
          <p:cNvSpPr txBox="1">
            <a:spLocks noChangeArrowheads="1"/>
          </p:cNvSpPr>
          <p:nvPr/>
        </p:nvSpPr>
        <p:spPr bwMode="auto">
          <a:xfrm>
            <a:off x="3032500" y="1662835"/>
            <a:ext cx="245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smtClean="0"/>
              <a:t>Basic Research</a:t>
            </a:r>
            <a:endParaRPr lang="en-US" altLang="en-US" sz="2400" b="1" dirty="0"/>
          </a:p>
        </p:txBody>
      </p:sp>
      <p:sp>
        <p:nvSpPr>
          <p:cNvPr id="27" name="Text Box 14"/>
          <p:cNvSpPr txBox="1">
            <a:spLocks noChangeArrowheads="1"/>
          </p:cNvSpPr>
          <p:nvPr/>
        </p:nvSpPr>
        <p:spPr bwMode="auto">
          <a:xfrm>
            <a:off x="1809704" y="5141474"/>
            <a:ext cx="2544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smtClean="0"/>
              <a:t>Applications</a:t>
            </a:r>
            <a:endParaRPr lang="en-US" altLang="en-US" sz="2400" b="1" dirty="0"/>
          </a:p>
        </p:txBody>
      </p:sp>
      <p:sp>
        <p:nvSpPr>
          <p:cNvPr id="22" name="Line 9"/>
          <p:cNvSpPr>
            <a:spLocks noChangeShapeType="1"/>
          </p:cNvSpPr>
          <p:nvPr/>
        </p:nvSpPr>
        <p:spPr bwMode="auto">
          <a:xfrm>
            <a:off x="4086690" y="2300956"/>
            <a:ext cx="0" cy="1546884"/>
          </a:xfrm>
          <a:prstGeom prst="line">
            <a:avLst/>
          </a:prstGeom>
          <a:noFill/>
          <a:ln w="508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23" name="Line 10"/>
          <p:cNvSpPr>
            <a:spLocks noChangeShapeType="1"/>
          </p:cNvSpPr>
          <p:nvPr/>
        </p:nvSpPr>
        <p:spPr bwMode="auto">
          <a:xfrm>
            <a:off x="4056327" y="3860117"/>
            <a:ext cx="1798559" cy="0"/>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Line 11"/>
          <p:cNvSpPr>
            <a:spLocks noChangeShapeType="1"/>
          </p:cNvSpPr>
          <p:nvPr/>
        </p:nvSpPr>
        <p:spPr bwMode="auto">
          <a:xfrm flipH="1">
            <a:off x="3034278" y="3857047"/>
            <a:ext cx="1040464" cy="110798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nvGrpSpPr>
          <p:cNvPr id="28" name="Group 20"/>
          <p:cNvGrpSpPr>
            <a:grpSpLocks/>
          </p:cNvGrpSpPr>
          <p:nvPr/>
        </p:nvGrpSpPr>
        <p:grpSpPr bwMode="auto">
          <a:xfrm>
            <a:off x="3559114" y="2687824"/>
            <a:ext cx="1681929" cy="1807621"/>
            <a:chOff x="2597" y="1985"/>
            <a:chExt cx="719" cy="773"/>
          </a:xfrm>
        </p:grpSpPr>
        <p:sp>
          <p:nvSpPr>
            <p:cNvPr id="29" name="Line 21"/>
            <p:cNvSpPr>
              <a:spLocks noChangeShapeType="1"/>
            </p:cNvSpPr>
            <p:nvPr/>
          </p:nvSpPr>
          <p:spPr bwMode="auto">
            <a:xfrm flipV="1">
              <a:off x="2815" y="1985"/>
              <a:ext cx="379" cy="513"/>
            </a:xfrm>
            <a:prstGeom prst="line">
              <a:avLst/>
            </a:prstGeom>
            <a:noFill/>
            <a:ln w="50800">
              <a:solidFill>
                <a:srgbClr val="8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30" name="Line 22"/>
            <p:cNvSpPr>
              <a:spLocks noChangeShapeType="1"/>
            </p:cNvSpPr>
            <p:nvPr/>
          </p:nvSpPr>
          <p:spPr bwMode="auto">
            <a:xfrm flipH="1">
              <a:off x="3177" y="1985"/>
              <a:ext cx="9" cy="773"/>
            </a:xfrm>
            <a:prstGeom prst="line">
              <a:avLst/>
            </a:prstGeom>
            <a:noFill/>
            <a:ln w="317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3"/>
            <p:cNvSpPr>
              <a:spLocks noChangeShapeType="1"/>
            </p:cNvSpPr>
            <p:nvPr/>
          </p:nvSpPr>
          <p:spPr bwMode="auto">
            <a:xfrm>
              <a:off x="2597" y="2730"/>
              <a:ext cx="589" cy="21"/>
            </a:xfrm>
            <a:prstGeom prst="line">
              <a:avLst/>
            </a:prstGeom>
            <a:noFill/>
            <a:ln w="317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4"/>
            <p:cNvSpPr>
              <a:spLocks noChangeShapeType="1"/>
            </p:cNvSpPr>
            <p:nvPr/>
          </p:nvSpPr>
          <p:spPr bwMode="auto">
            <a:xfrm flipV="1">
              <a:off x="3191" y="2512"/>
              <a:ext cx="125" cy="232"/>
            </a:xfrm>
            <a:prstGeom prst="line">
              <a:avLst/>
            </a:prstGeom>
            <a:noFill/>
            <a:ln w="317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987168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3"/>
          <p:cNvSpPr txBox="1">
            <a:spLocks noChangeArrowheads="1"/>
          </p:cNvSpPr>
          <p:nvPr/>
        </p:nvSpPr>
        <p:spPr bwMode="auto">
          <a:xfrm>
            <a:off x="1787524" y="1355439"/>
            <a:ext cx="6728679" cy="3754874"/>
          </a:xfrm>
          <a:prstGeom prst="rect">
            <a:avLst/>
          </a:prstGeom>
          <a:noFill/>
          <a:ln w="9525">
            <a:noFill/>
            <a:miter lim="800000"/>
            <a:headEnd/>
            <a:tailEnd/>
          </a:ln>
        </p:spPr>
        <p:txBody>
          <a:bodyPr wrap="square">
            <a:spAutoFit/>
          </a:bodyPr>
          <a:lstStyle/>
          <a:p>
            <a:endParaRPr lang="en-US" sz="1400" dirty="0">
              <a:solidFill>
                <a:srgbClr val="000000"/>
              </a:solidFill>
              <a:cs typeface="Times New Roman" pitchFamily="18" charset="0"/>
            </a:endParaRPr>
          </a:p>
          <a:p>
            <a:r>
              <a:rPr lang="en-US" sz="3200" dirty="0" smtClean="0">
                <a:solidFill>
                  <a:srgbClr val="000000"/>
                </a:solidFill>
                <a:cs typeface="Times New Roman" pitchFamily="18" charset="0"/>
              </a:rPr>
              <a:t>Public </a:t>
            </a:r>
            <a:r>
              <a:rPr lang="en-US" sz="3200" dirty="0">
                <a:solidFill>
                  <a:srgbClr val="000000"/>
                </a:solidFill>
                <a:cs typeface="Times New Roman" pitchFamily="18" charset="0"/>
              </a:rPr>
              <a:t>and private organizations routinely and seamlessly integrate Earth observations in their </a:t>
            </a:r>
            <a:r>
              <a:rPr lang="en-US" sz="3200" dirty="0" smtClean="0">
                <a:solidFill>
                  <a:srgbClr val="000000"/>
                </a:solidFill>
                <a:cs typeface="Times New Roman" pitchFamily="18" charset="0"/>
              </a:rPr>
              <a:t>decisions and actions, and they demand </a:t>
            </a:r>
            <a:r>
              <a:rPr lang="en-US" sz="3200" dirty="0">
                <a:solidFill>
                  <a:srgbClr val="000000"/>
                </a:solidFill>
                <a:cs typeface="Times New Roman" pitchFamily="18" charset="0"/>
              </a:rPr>
              <a:t>additional observation types and Earth science knowledge.</a:t>
            </a:r>
            <a:endParaRPr lang="en-US" sz="3200" dirty="0">
              <a:solidFill>
                <a:srgbClr val="000000"/>
              </a:solidFill>
            </a:endParaRPr>
          </a:p>
          <a:p>
            <a:r>
              <a:rPr lang="en-US" sz="3200" dirty="0">
                <a:solidFill>
                  <a:srgbClr val="000000"/>
                </a:solidFill>
              </a:rPr>
              <a:t>	</a:t>
            </a:r>
          </a:p>
        </p:txBody>
      </p:sp>
      <p:pic>
        <p:nvPicPr>
          <p:cNvPr id="5" name="Picture 4" descr="klee_0.tmp"/>
          <p:cNvPicPr>
            <a:picLocks noChangeAspect="1"/>
          </p:cNvPicPr>
          <p:nvPr/>
        </p:nvPicPr>
        <p:blipFill>
          <a:blip r:embed="rId2" cstate="print"/>
          <a:srcRect l="86628"/>
          <a:stretch>
            <a:fillRect/>
          </a:stretch>
        </p:blipFill>
        <p:spPr>
          <a:xfrm>
            <a:off x="455794" y="1259490"/>
            <a:ext cx="914236" cy="5196114"/>
          </a:xfrm>
          <a:prstGeom prst="rect">
            <a:avLst/>
          </a:prstGeom>
          <a:effectLst>
            <a:softEdge rad="63500"/>
          </a:effectLst>
        </p:spPr>
      </p:pic>
    </p:spTree>
    <p:extLst>
      <p:ext uri="{BB962C8B-B14F-4D97-AF65-F5344CB8AC3E}">
        <p14:creationId xmlns:p14="http://schemas.microsoft.com/office/powerpoint/2010/main" val="3663359328"/>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5207000" y="5359400"/>
            <a:ext cx="2628900" cy="366713"/>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grpSp>
        <p:nvGrpSpPr>
          <p:cNvPr id="2" name="Group 5"/>
          <p:cNvGrpSpPr>
            <a:grpSpLocks/>
          </p:cNvGrpSpPr>
          <p:nvPr/>
        </p:nvGrpSpPr>
        <p:grpSpPr bwMode="auto">
          <a:xfrm>
            <a:off x="531813" y="1233488"/>
            <a:ext cx="8096250" cy="5238750"/>
            <a:chOff x="335" y="654"/>
            <a:chExt cx="5100" cy="3300"/>
          </a:xfrm>
        </p:grpSpPr>
        <p:sp>
          <p:nvSpPr>
            <p:cNvPr id="54279" name="Rectangle 6"/>
            <p:cNvSpPr>
              <a:spLocks noChangeArrowheads="1"/>
            </p:cNvSpPr>
            <p:nvPr/>
          </p:nvSpPr>
          <p:spPr bwMode="auto">
            <a:xfrm>
              <a:off x="3328" y="955"/>
              <a:ext cx="2059" cy="2485"/>
            </a:xfrm>
            <a:prstGeom prst="rect">
              <a:avLst/>
            </a:prstGeom>
            <a:solidFill>
              <a:srgbClr val="E3EAA0"/>
            </a:solidFill>
            <a:ln w="9525">
              <a:noFill/>
              <a:miter lim="800000"/>
              <a:headEnd/>
              <a:tailEnd/>
            </a:ln>
          </p:spPr>
          <p:txBody>
            <a:bodyPr wrap="none" anchor="ctr"/>
            <a:lstStyle/>
            <a:p>
              <a:endParaRPr lang="en-US">
                <a:solidFill>
                  <a:srgbClr val="000000"/>
                </a:solidFill>
              </a:endParaRPr>
            </a:p>
          </p:txBody>
        </p:sp>
        <p:sp>
          <p:nvSpPr>
            <p:cNvPr id="54280" name="Line 7"/>
            <p:cNvSpPr>
              <a:spLocks noChangeShapeType="1"/>
            </p:cNvSpPr>
            <p:nvPr/>
          </p:nvSpPr>
          <p:spPr bwMode="auto">
            <a:xfrm>
              <a:off x="4251" y="957"/>
              <a:ext cx="0" cy="2694"/>
            </a:xfrm>
            <a:prstGeom prst="line">
              <a:avLst/>
            </a:prstGeom>
            <a:noFill/>
            <a:ln w="12700">
              <a:solidFill>
                <a:schemeClr val="bg1"/>
              </a:solidFill>
              <a:round/>
              <a:headEnd/>
              <a:tailEnd/>
            </a:ln>
          </p:spPr>
          <p:txBody>
            <a:bodyPr/>
            <a:lstStyle/>
            <a:p>
              <a:endParaRPr lang="en-US">
                <a:solidFill>
                  <a:srgbClr val="000000"/>
                </a:solidFill>
              </a:endParaRPr>
            </a:p>
          </p:txBody>
        </p:sp>
        <p:sp>
          <p:nvSpPr>
            <p:cNvPr id="54281" name="Rectangle 8"/>
            <p:cNvSpPr>
              <a:spLocks noChangeArrowheads="1"/>
            </p:cNvSpPr>
            <p:nvPr/>
          </p:nvSpPr>
          <p:spPr bwMode="auto">
            <a:xfrm>
              <a:off x="3007" y="3653"/>
              <a:ext cx="2378" cy="301"/>
            </a:xfrm>
            <a:prstGeom prst="rect">
              <a:avLst/>
            </a:prstGeom>
            <a:solidFill>
              <a:srgbClr val="3A5E98"/>
            </a:solidFill>
            <a:ln w="9525">
              <a:noFill/>
              <a:miter lim="800000"/>
              <a:headEnd/>
              <a:tailEnd/>
            </a:ln>
          </p:spPr>
          <p:txBody>
            <a:bodyPr wrap="none" anchor="ctr"/>
            <a:lstStyle/>
            <a:p>
              <a:endParaRPr lang="en-US">
                <a:solidFill>
                  <a:srgbClr val="000000"/>
                </a:solidFill>
              </a:endParaRPr>
            </a:p>
          </p:txBody>
        </p:sp>
        <p:sp>
          <p:nvSpPr>
            <p:cNvPr id="54282" name="Rectangle 9"/>
            <p:cNvSpPr>
              <a:spLocks noChangeArrowheads="1"/>
            </p:cNvSpPr>
            <p:nvPr/>
          </p:nvSpPr>
          <p:spPr bwMode="auto">
            <a:xfrm>
              <a:off x="2662" y="3446"/>
              <a:ext cx="672" cy="207"/>
            </a:xfrm>
            <a:prstGeom prst="rect">
              <a:avLst/>
            </a:prstGeom>
            <a:solidFill>
              <a:srgbClr val="84BA99"/>
            </a:solidFill>
            <a:ln w="9525">
              <a:noFill/>
              <a:miter lim="800000"/>
              <a:headEnd/>
              <a:tailEnd/>
            </a:ln>
          </p:spPr>
          <p:txBody>
            <a:bodyPr wrap="none" anchor="ctr"/>
            <a:lstStyle/>
            <a:p>
              <a:pPr algn="ctr"/>
              <a:endParaRPr lang="en-US">
                <a:solidFill>
                  <a:srgbClr val="000000"/>
                </a:solidFill>
              </a:endParaRPr>
            </a:p>
          </p:txBody>
        </p:sp>
        <p:sp>
          <p:nvSpPr>
            <p:cNvPr id="54283" name="Rectangle 10"/>
            <p:cNvSpPr>
              <a:spLocks noChangeArrowheads="1"/>
            </p:cNvSpPr>
            <p:nvPr/>
          </p:nvSpPr>
          <p:spPr bwMode="auto">
            <a:xfrm>
              <a:off x="2656" y="3653"/>
              <a:ext cx="380" cy="301"/>
            </a:xfrm>
            <a:prstGeom prst="rect">
              <a:avLst/>
            </a:prstGeom>
            <a:gradFill rotWithShape="1">
              <a:gsLst>
                <a:gs pos="0">
                  <a:srgbClr val="3D7CC1"/>
                </a:gs>
                <a:gs pos="50000">
                  <a:srgbClr val="356CA9"/>
                </a:gs>
                <a:gs pos="100000">
                  <a:srgbClr val="3D7CC1"/>
                </a:gs>
              </a:gsLst>
              <a:lin ang="0" scaled="1"/>
            </a:gradFill>
            <a:ln w="9525">
              <a:noFill/>
              <a:miter lim="800000"/>
              <a:headEnd/>
              <a:tailEnd/>
            </a:ln>
          </p:spPr>
          <p:txBody>
            <a:bodyPr wrap="none" anchor="ctr"/>
            <a:lstStyle/>
            <a:p>
              <a:endParaRPr lang="en-US">
                <a:solidFill>
                  <a:srgbClr val="000000"/>
                </a:solidFill>
              </a:endParaRPr>
            </a:p>
          </p:txBody>
        </p:sp>
        <p:sp>
          <p:nvSpPr>
            <p:cNvPr id="54284" name="Rectangle 11"/>
            <p:cNvSpPr>
              <a:spLocks noChangeArrowheads="1"/>
            </p:cNvSpPr>
            <p:nvPr/>
          </p:nvSpPr>
          <p:spPr bwMode="auto">
            <a:xfrm>
              <a:off x="335" y="3446"/>
              <a:ext cx="2334" cy="213"/>
            </a:xfrm>
            <a:prstGeom prst="rect">
              <a:avLst/>
            </a:prstGeom>
            <a:solidFill>
              <a:srgbClr val="A0AFE0"/>
            </a:solidFill>
            <a:ln w="9525">
              <a:noFill/>
              <a:miter lim="800000"/>
              <a:headEnd/>
              <a:tailEnd/>
            </a:ln>
          </p:spPr>
          <p:txBody>
            <a:bodyPr wrap="none" anchor="ctr"/>
            <a:lstStyle/>
            <a:p>
              <a:endParaRPr lang="en-US">
                <a:solidFill>
                  <a:srgbClr val="000000"/>
                </a:solidFill>
              </a:endParaRPr>
            </a:p>
          </p:txBody>
        </p:sp>
        <p:sp>
          <p:nvSpPr>
            <p:cNvPr id="54285" name="Rectangle 12"/>
            <p:cNvSpPr>
              <a:spLocks noChangeArrowheads="1"/>
            </p:cNvSpPr>
            <p:nvPr/>
          </p:nvSpPr>
          <p:spPr bwMode="auto">
            <a:xfrm>
              <a:off x="3334" y="3433"/>
              <a:ext cx="2053" cy="220"/>
            </a:xfrm>
            <a:prstGeom prst="rect">
              <a:avLst/>
            </a:prstGeom>
            <a:solidFill>
              <a:srgbClr val="D2E8AA"/>
            </a:solidFill>
            <a:ln w="9525">
              <a:noFill/>
              <a:miter lim="800000"/>
              <a:headEnd/>
              <a:tailEnd/>
            </a:ln>
          </p:spPr>
          <p:txBody>
            <a:bodyPr wrap="none" anchor="ctr"/>
            <a:lstStyle/>
            <a:p>
              <a:endParaRPr lang="en-US">
                <a:solidFill>
                  <a:srgbClr val="000000"/>
                </a:solidFill>
              </a:endParaRPr>
            </a:p>
          </p:txBody>
        </p:sp>
        <p:sp>
          <p:nvSpPr>
            <p:cNvPr id="54286" name="Rectangle 13"/>
            <p:cNvSpPr>
              <a:spLocks noChangeArrowheads="1"/>
            </p:cNvSpPr>
            <p:nvPr/>
          </p:nvSpPr>
          <p:spPr bwMode="auto">
            <a:xfrm>
              <a:off x="335" y="951"/>
              <a:ext cx="2327" cy="2501"/>
            </a:xfrm>
            <a:prstGeom prst="rect">
              <a:avLst/>
            </a:prstGeom>
            <a:solidFill>
              <a:srgbClr val="CAD5E8"/>
            </a:solidFill>
            <a:ln w="9525">
              <a:noFill/>
              <a:miter lim="800000"/>
              <a:headEnd/>
              <a:tailEnd/>
            </a:ln>
          </p:spPr>
          <p:txBody>
            <a:bodyPr wrap="none" anchor="ctr"/>
            <a:lstStyle/>
            <a:p>
              <a:endParaRPr lang="en-US">
                <a:solidFill>
                  <a:srgbClr val="000000"/>
                </a:solidFill>
              </a:endParaRPr>
            </a:p>
          </p:txBody>
        </p:sp>
        <p:sp>
          <p:nvSpPr>
            <p:cNvPr id="54287" name="Rectangle 14"/>
            <p:cNvSpPr>
              <a:spLocks noChangeArrowheads="1"/>
            </p:cNvSpPr>
            <p:nvPr/>
          </p:nvSpPr>
          <p:spPr bwMode="auto">
            <a:xfrm>
              <a:off x="2662" y="953"/>
              <a:ext cx="672" cy="2700"/>
            </a:xfrm>
            <a:prstGeom prst="rect">
              <a:avLst/>
            </a:prstGeom>
            <a:gradFill rotWithShape="1">
              <a:gsLst>
                <a:gs pos="0">
                  <a:srgbClr val="A9D0A0"/>
                </a:gs>
                <a:gs pos="50000">
                  <a:srgbClr val="BFD4A4"/>
                </a:gs>
                <a:gs pos="100000">
                  <a:srgbClr val="A9D0A0"/>
                </a:gs>
              </a:gsLst>
              <a:lin ang="0" scaled="1"/>
            </a:gradFill>
            <a:ln w="9525">
              <a:noFill/>
              <a:miter lim="800000"/>
              <a:headEnd/>
              <a:tailEnd/>
            </a:ln>
          </p:spPr>
          <p:txBody>
            <a:bodyPr wrap="none" anchor="ctr"/>
            <a:lstStyle/>
            <a:p>
              <a:endParaRPr lang="en-US">
                <a:solidFill>
                  <a:srgbClr val="000000"/>
                </a:solidFill>
              </a:endParaRPr>
            </a:p>
          </p:txBody>
        </p:sp>
        <p:sp>
          <p:nvSpPr>
            <p:cNvPr id="54288" name="Rectangle 15"/>
            <p:cNvSpPr>
              <a:spLocks noChangeArrowheads="1"/>
            </p:cNvSpPr>
            <p:nvPr/>
          </p:nvSpPr>
          <p:spPr bwMode="auto">
            <a:xfrm>
              <a:off x="335" y="654"/>
              <a:ext cx="5050" cy="301"/>
            </a:xfrm>
            <a:prstGeom prst="rect">
              <a:avLst/>
            </a:prstGeom>
            <a:solidFill>
              <a:srgbClr val="314C97"/>
            </a:solidFill>
            <a:ln w="9525">
              <a:noFill/>
              <a:miter lim="800000"/>
              <a:headEnd/>
              <a:tailEnd/>
            </a:ln>
          </p:spPr>
          <p:txBody>
            <a:bodyPr wrap="none" anchor="ctr"/>
            <a:lstStyle/>
            <a:p>
              <a:endParaRPr lang="en-US">
                <a:solidFill>
                  <a:srgbClr val="000000"/>
                </a:solidFill>
              </a:endParaRPr>
            </a:p>
          </p:txBody>
        </p:sp>
        <p:sp>
          <p:nvSpPr>
            <p:cNvPr id="54289" name="Line 16"/>
            <p:cNvSpPr>
              <a:spLocks noChangeShapeType="1"/>
            </p:cNvSpPr>
            <p:nvPr/>
          </p:nvSpPr>
          <p:spPr bwMode="auto">
            <a:xfrm>
              <a:off x="1550" y="974"/>
              <a:ext cx="8" cy="2677"/>
            </a:xfrm>
            <a:prstGeom prst="line">
              <a:avLst/>
            </a:prstGeom>
            <a:noFill/>
            <a:ln w="12700">
              <a:solidFill>
                <a:schemeClr val="bg1"/>
              </a:solidFill>
              <a:round/>
              <a:headEnd/>
              <a:tailEnd/>
            </a:ln>
          </p:spPr>
          <p:txBody>
            <a:bodyPr/>
            <a:lstStyle/>
            <a:p>
              <a:endParaRPr lang="en-US">
                <a:solidFill>
                  <a:srgbClr val="000000"/>
                </a:solidFill>
              </a:endParaRPr>
            </a:p>
          </p:txBody>
        </p:sp>
        <p:sp>
          <p:nvSpPr>
            <p:cNvPr id="54290" name="AutoShape 17"/>
            <p:cNvSpPr>
              <a:spLocks noChangeArrowheads="1"/>
            </p:cNvSpPr>
            <p:nvPr/>
          </p:nvSpPr>
          <p:spPr bwMode="auto">
            <a:xfrm>
              <a:off x="859" y="2069"/>
              <a:ext cx="213" cy="310"/>
            </a:xfrm>
            <a:prstGeom prst="upArrow">
              <a:avLst>
                <a:gd name="adj1" fmla="val 33333"/>
                <a:gd name="adj2" fmla="val 63067"/>
              </a:avLst>
            </a:prstGeom>
            <a:solidFill>
              <a:srgbClr val="506ECC"/>
            </a:solidFill>
            <a:ln w="9525">
              <a:noFill/>
              <a:miter lim="800000"/>
              <a:headEnd/>
              <a:tailEnd/>
            </a:ln>
          </p:spPr>
          <p:txBody>
            <a:bodyPr vert="eaVert" wrap="none" anchor="ctr"/>
            <a:lstStyle/>
            <a:p>
              <a:endParaRPr lang="en-US">
                <a:solidFill>
                  <a:srgbClr val="000000"/>
                </a:solidFill>
              </a:endParaRPr>
            </a:p>
          </p:txBody>
        </p:sp>
        <p:sp>
          <p:nvSpPr>
            <p:cNvPr id="54291" name="AutoShape 18"/>
            <p:cNvSpPr>
              <a:spLocks noChangeArrowheads="1"/>
            </p:cNvSpPr>
            <p:nvPr/>
          </p:nvSpPr>
          <p:spPr bwMode="auto">
            <a:xfrm rot="5400000">
              <a:off x="2665" y="2089"/>
              <a:ext cx="213" cy="311"/>
            </a:xfrm>
            <a:prstGeom prst="upArrow">
              <a:avLst>
                <a:gd name="adj1" fmla="val 33333"/>
                <a:gd name="adj2" fmla="val 63271"/>
              </a:avLst>
            </a:prstGeom>
            <a:solidFill>
              <a:srgbClr val="506ECC"/>
            </a:solidFill>
            <a:ln w="9525">
              <a:noFill/>
              <a:miter lim="800000"/>
              <a:headEnd/>
              <a:tailEnd/>
            </a:ln>
          </p:spPr>
          <p:txBody>
            <a:bodyPr vert="eaVert" wrap="none" anchor="ctr"/>
            <a:lstStyle/>
            <a:p>
              <a:endParaRPr lang="en-US">
                <a:solidFill>
                  <a:srgbClr val="000000"/>
                </a:solidFill>
              </a:endParaRPr>
            </a:p>
          </p:txBody>
        </p:sp>
        <p:sp>
          <p:nvSpPr>
            <p:cNvPr id="54292" name="Freeform 19"/>
            <p:cNvSpPr>
              <a:spLocks/>
            </p:cNvSpPr>
            <p:nvPr/>
          </p:nvSpPr>
          <p:spPr bwMode="auto">
            <a:xfrm>
              <a:off x="1637" y="1354"/>
              <a:ext cx="969" cy="1759"/>
            </a:xfrm>
            <a:custGeom>
              <a:avLst/>
              <a:gdLst>
                <a:gd name="T0" fmla="*/ 0 w 927"/>
                <a:gd name="T1" fmla="*/ 6 h 1683"/>
                <a:gd name="T2" fmla="*/ 969 w 927"/>
                <a:gd name="T3" fmla="*/ 3 h 1683"/>
                <a:gd name="T4" fmla="*/ 1090 w 927"/>
                <a:gd name="T5" fmla="*/ 3 h 1683"/>
                <a:gd name="T6" fmla="*/ 1160 w 927"/>
                <a:gd name="T7" fmla="*/ 30 h 1683"/>
                <a:gd name="T8" fmla="*/ 1206 w 927"/>
                <a:gd name="T9" fmla="*/ 74 h 1683"/>
                <a:gd name="T10" fmla="*/ 1231 w 927"/>
                <a:gd name="T11" fmla="*/ 102 h 1683"/>
                <a:gd name="T12" fmla="*/ 1251 w 927"/>
                <a:gd name="T13" fmla="*/ 172 h 1683"/>
                <a:gd name="T14" fmla="*/ 1250 w 927"/>
                <a:gd name="T15" fmla="*/ 379 h 1683"/>
                <a:gd name="T16" fmla="*/ 1260 w 927"/>
                <a:gd name="T17" fmla="*/ 1937 h 1683"/>
                <a:gd name="T18" fmla="*/ 1258 w 927"/>
                <a:gd name="T19" fmla="*/ 2104 h 1683"/>
                <a:gd name="T20" fmla="*/ 1243 w 927"/>
                <a:gd name="T21" fmla="*/ 2173 h 1683"/>
                <a:gd name="T22" fmla="*/ 1216 w 927"/>
                <a:gd name="T23" fmla="*/ 2216 h 1683"/>
                <a:gd name="T24" fmla="*/ 1145 w 927"/>
                <a:gd name="T25" fmla="*/ 2281 h 1683"/>
                <a:gd name="T26" fmla="*/ 958 w 927"/>
                <a:gd name="T27" fmla="*/ 2292 h 1683"/>
                <a:gd name="T28" fmla="*/ 0 w 927"/>
                <a:gd name="T29" fmla="*/ 2293 h 16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683"/>
                <a:gd name="T47" fmla="*/ 927 w 927"/>
                <a:gd name="T48" fmla="*/ 1683 h 16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683">
                  <a:moveTo>
                    <a:pt x="0" y="6"/>
                  </a:moveTo>
                  <a:cubicBezTo>
                    <a:pt x="131" y="5"/>
                    <a:pt x="578" y="3"/>
                    <a:pt x="711" y="3"/>
                  </a:cubicBezTo>
                  <a:cubicBezTo>
                    <a:pt x="844" y="3"/>
                    <a:pt x="777" y="0"/>
                    <a:pt x="800" y="3"/>
                  </a:cubicBezTo>
                  <a:cubicBezTo>
                    <a:pt x="823" y="6"/>
                    <a:pt x="837" y="15"/>
                    <a:pt x="851" y="23"/>
                  </a:cubicBezTo>
                  <a:cubicBezTo>
                    <a:pt x="864" y="30"/>
                    <a:pt x="873" y="43"/>
                    <a:pt x="884" y="54"/>
                  </a:cubicBezTo>
                  <a:cubicBezTo>
                    <a:pt x="892" y="63"/>
                    <a:pt x="896" y="63"/>
                    <a:pt x="902" y="75"/>
                  </a:cubicBezTo>
                  <a:cubicBezTo>
                    <a:pt x="908" y="87"/>
                    <a:pt x="916" y="92"/>
                    <a:pt x="918" y="126"/>
                  </a:cubicBezTo>
                  <a:cubicBezTo>
                    <a:pt x="920" y="160"/>
                    <a:pt x="916" y="62"/>
                    <a:pt x="917" y="278"/>
                  </a:cubicBezTo>
                  <a:cubicBezTo>
                    <a:pt x="917" y="508"/>
                    <a:pt x="927" y="1197"/>
                    <a:pt x="923" y="1422"/>
                  </a:cubicBezTo>
                  <a:cubicBezTo>
                    <a:pt x="924" y="1633"/>
                    <a:pt x="923" y="1515"/>
                    <a:pt x="921" y="1544"/>
                  </a:cubicBezTo>
                  <a:cubicBezTo>
                    <a:pt x="919" y="1573"/>
                    <a:pt x="917" y="1581"/>
                    <a:pt x="912" y="1595"/>
                  </a:cubicBezTo>
                  <a:cubicBezTo>
                    <a:pt x="907" y="1609"/>
                    <a:pt x="905" y="1613"/>
                    <a:pt x="893" y="1626"/>
                  </a:cubicBezTo>
                  <a:cubicBezTo>
                    <a:pt x="879" y="1646"/>
                    <a:pt x="872" y="1665"/>
                    <a:pt x="840" y="1674"/>
                  </a:cubicBezTo>
                  <a:cubicBezTo>
                    <a:pt x="808" y="1683"/>
                    <a:pt x="842" y="1681"/>
                    <a:pt x="702" y="1682"/>
                  </a:cubicBezTo>
                  <a:lnTo>
                    <a:pt x="0" y="1683"/>
                  </a:lnTo>
                </a:path>
              </a:pathLst>
            </a:custGeom>
            <a:noFill/>
            <a:ln w="57150">
              <a:solidFill>
                <a:srgbClr val="506ECC"/>
              </a:solidFill>
              <a:round/>
              <a:headEnd/>
              <a:tailEnd/>
            </a:ln>
          </p:spPr>
          <p:txBody>
            <a:bodyPr/>
            <a:lstStyle/>
            <a:p>
              <a:endParaRPr lang="en-US">
                <a:solidFill>
                  <a:srgbClr val="000000"/>
                </a:solidFill>
              </a:endParaRPr>
            </a:p>
          </p:txBody>
        </p:sp>
        <p:sp>
          <p:nvSpPr>
            <p:cNvPr id="54293" name="AutoShape 20"/>
            <p:cNvSpPr>
              <a:spLocks noChangeArrowheads="1"/>
            </p:cNvSpPr>
            <p:nvPr/>
          </p:nvSpPr>
          <p:spPr bwMode="auto">
            <a:xfrm rot="5400000">
              <a:off x="4059" y="2068"/>
              <a:ext cx="188" cy="368"/>
            </a:xfrm>
            <a:prstGeom prst="upArrow">
              <a:avLst>
                <a:gd name="adj1" fmla="val 37759"/>
                <a:gd name="adj2" fmla="val 66608"/>
              </a:avLst>
            </a:prstGeom>
            <a:solidFill>
              <a:srgbClr val="506ECC"/>
            </a:solidFill>
            <a:ln w="9525">
              <a:noFill/>
              <a:miter lim="800000"/>
              <a:headEnd/>
              <a:tailEnd/>
            </a:ln>
          </p:spPr>
          <p:txBody>
            <a:bodyPr wrap="none" anchor="ctr"/>
            <a:lstStyle/>
            <a:p>
              <a:pPr algn="ctr"/>
              <a:endParaRPr lang="en-US">
                <a:solidFill>
                  <a:srgbClr val="000000"/>
                </a:solidFill>
              </a:endParaRPr>
            </a:p>
          </p:txBody>
        </p:sp>
        <p:sp>
          <p:nvSpPr>
            <p:cNvPr id="54294" name="Rectangle 21"/>
            <p:cNvSpPr>
              <a:spLocks noChangeArrowheads="1"/>
            </p:cNvSpPr>
            <p:nvPr/>
          </p:nvSpPr>
          <p:spPr bwMode="auto">
            <a:xfrm>
              <a:off x="3130" y="1549"/>
              <a:ext cx="972" cy="1216"/>
            </a:xfrm>
            <a:prstGeom prst="rect">
              <a:avLst/>
            </a:prstGeom>
            <a:solidFill>
              <a:srgbClr val="AC8E0C"/>
            </a:solidFill>
            <a:ln w="9525">
              <a:noFill/>
              <a:miter lim="800000"/>
              <a:headEnd/>
              <a:tailEnd/>
            </a:ln>
          </p:spPr>
          <p:txBody>
            <a:bodyPr wrap="none" anchor="ctr"/>
            <a:lstStyle/>
            <a:p>
              <a:endParaRPr lang="en-US">
                <a:solidFill>
                  <a:srgbClr val="000000"/>
                </a:solidFill>
              </a:endParaRPr>
            </a:p>
          </p:txBody>
        </p:sp>
        <p:sp>
          <p:nvSpPr>
            <p:cNvPr id="54295" name="Line 22"/>
            <p:cNvSpPr>
              <a:spLocks noChangeShapeType="1"/>
            </p:cNvSpPr>
            <p:nvPr/>
          </p:nvSpPr>
          <p:spPr bwMode="auto">
            <a:xfrm>
              <a:off x="3030" y="957"/>
              <a:ext cx="9" cy="2991"/>
            </a:xfrm>
            <a:prstGeom prst="line">
              <a:avLst/>
            </a:prstGeom>
            <a:noFill/>
            <a:ln w="12700">
              <a:solidFill>
                <a:schemeClr val="bg1"/>
              </a:solidFill>
              <a:round/>
              <a:headEnd/>
              <a:tailEnd/>
            </a:ln>
          </p:spPr>
          <p:txBody>
            <a:bodyPr/>
            <a:lstStyle/>
            <a:p>
              <a:endParaRPr lang="en-US">
                <a:solidFill>
                  <a:srgbClr val="000000"/>
                </a:solidFill>
              </a:endParaRPr>
            </a:p>
          </p:txBody>
        </p:sp>
        <p:sp>
          <p:nvSpPr>
            <p:cNvPr id="54296" name="Rectangle 23"/>
            <p:cNvSpPr>
              <a:spLocks noChangeArrowheads="1"/>
            </p:cNvSpPr>
            <p:nvPr/>
          </p:nvSpPr>
          <p:spPr bwMode="auto">
            <a:xfrm>
              <a:off x="3055" y="1600"/>
              <a:ext cx="972" cy="1276"/>
            </a:xfrm>
            <a:prstGeom prst="rect">
              <a:avLst/>
            </a:prstGeom>
            <a:solidFill>
              <a:srgbClr val="F3CD63"/>
            </a:solidFill>
            <a:ln w="9525">
              <a:noFill/>
              <a:miter lim="800000"/>
              <a:headEnd/>
              <a:tailEnd/>
            </a:ln>
          </p:spPr>
          <p:txBody>
            <a:bodyPr wrap="none" anchor="ctr"/>
            <a:lstStyle/>
            <a:p>
              <a:endParaRPr lang="en-US">
                <a:solidFill>
                  <a:srgbClr val="000000"/>
                </a:solidFill>
              </a:endParaRPr>
            </a:p>
          </p:txBody>
        </p:sp>
        <p:sp>
          <p:nvSpPr>
            <p:cNvPr id="54297" name="Rectangle 24"/>
            <p:cNvSpPr>
              <a:spLocks noChangeArrowheads="1"/>
            </p:cNvSpPr>
            <p:nvPr/>
          </p:nvSpPr>
          <p:spPr bwMode="auto">
            <a:xfrm>
              <a:off x="2967" y="1662"/>
              <a:ext cx="989" cy="1320"/>
            </a:xfrm>
            <a:prstGeom prst="rect">
              <a:avLst/>
            </a:prstGeom>
            <a:solidFill>
              <a:srgbClr val="FCED96"/>
            </a:solidFill>
            <a:ln w="9525">
              <a:solidFill>
                <a:schemeClr val="accent2"/>
              </a:solidFill>
              <a:miter lim="800000"/>
              <a:headEnd/>
              <a:tailEnd/>
            </a:ln>
          </p:spPr>
          <p:txBody>
            <a:bodyPr wrap="none" anchor="ctr"/>
            <a:lstStyle/>
            <a:p>
              <a:endParaRPr lang="en-US">
                <a:solidFill>
                  <a:srgbClr val="000000"/>
                </a:solidFill>
              </a:endParaRPr>
            </a:p>
          </p:txBody>
        </p:sp>
        <p:sp>
          <p:nvSpPr>
            <p:cNvPr id="54298" name="Text Box 25"/>
            <p:cNvSpPr txBox="1">
              <a:spLocks noChangeArrowheads="1"/>
            </p:cNvSpPr>
            <p:nvPr/>
          </p:nvSpPr>
          <p:spPr bwMode="auto">
            <a:xfrm>
              <a:off x="4256" y="1050"/>
              <a:ext cx="1141" cy="421"/>
            </a:xfrm>
            <a:prstGeom prst="rect">
              <a:avLst/>
            </a:prstGeom>
            <a:noFill/>
            <a:ln w="9525">
              <a:noFill/>
              <a:miter lim="800000"/>
              <a:headEnd/>
              <a:tailEnd/>
            </a:ln>
          </p:spPr>
          <p:txBody>
            <a:bodyPr>
              <a:spAutoFit/>
            </a:bodyPr>
            <a:lstStyle/>
            <a:p>
              <a:pPr algn="ctr">
                <a:lnSpc>
                  <a:spcPct val="90000"/>
                </a:lnSpc>
              </a:pPr>
              <a:r>
                <a:rPr lang="en-US" sz="1400" b="1">
                  <a:solidFill>
                    <a:srgbClr val="2A519E"/>
                  </a:solidFill>
                </a:rPr>
                <a:t>Value and</a:t>
              </a:r>
            </a:p>
            <a:p>
              <a:pPr algn="ctr">
                <a:lnSpc>
                  <a:spcPct val="90000"/>
                </a:lnSpc>
              </a:pPr>
              <a:r>
                <a:rPr lang="en-US" sz="1400" b="1">
                  <a:solidFill>
                    <a:srgbClr val="2A519E"/>
                  </a:solidFill>
                </a:rPr>
                <a:t>Benefits to citizens and society</a:t>
              </a:r>
            </a:p>
          </p:txBody>
        </p:sp>
        <p:sp>
          <p:nvSpPr>
            <p:cNvPr id="54299" name="Text Box 26"/>
            <p:cNvSpPr txBox="1">
              <a:spLocks noChangeArrowheads="1"/>
            </p:cNvSpPr>
            <p:nvPr/>
          </p:nvSpPr>
          <p:spPr bwMode="auto">
            <a:xfrm>
              <a:off x="2587" y="1166"/>
              <a:ext cx="832" cy="300"/>
            </a:xfrm>
            <a:prstGeom prst="rect">
              <a:avLst/>
            </a:prstGeom>
            <a:noFill/>
            <a:ln w="9525">
              <a:noFill/>
              <a:miter lim="800000"/>
              <a:headEnd/>
              <a:tailEnd/>
            </a:ln>
          </p:spPr>
          <p:txBody>
            <a:bodyPr>
              <a:spAutoFit/>
            </a:bodyPr>
            <a:lstStyle/>
            <a:p>
              <a:pPr algn="ctr">
                <a:lnSpc>
                  <a:spcPct val="90000"/>
                </a:lnSpc>
              </a:pPr>
              <a:r>
                <a:rPr lang="en-US" sz="1400" b="1">
                  <a:solidFill>
                    <a:srgbClr val="2A519E"/>
                  </a:solidFill>
                </a:rPr>
                <a:t>Partnership Area</a:t>
              </a:r>
            </a:p>
          </p:txBody>
        </p:sp>
        <p:sp>
          <p:nvSpPr>
            <p:cNvPr id="54300" name="Text Box 27"/>
            <p:cNvSpPr txBox="1">
              <a:spLocks noChangeArrowheads="1"/>
            </p:cNvSpPr>
            <p:nvPr/>
          </p:nvSpPr>
          <p:spPr bwMode="auto">
            <a:xfrm>
              <a:off x="1736" y="1031"/>
              <a:ext cx="801" cy="300"/>
            </a:xfrm>
            <a:prstGeom prst="rect">
              <a:avLst/>
            </a:prstGeom>
            <a:noFill/>
            <a:ln w="9525">
              <a:noFill/>
              <a:miter lim="800000"/>
              <a:headEnd/>
              <a:tailEnd/>
            </a:ln>
          </p:spPr>
          <p:txBody>
            <a:bodyPr>
              <a:spAutoFit/>
            </a:bodyPr>
            <a:lstStyle/>
            <a:p>
              <a:pPr>
                <a:lnSpc>
                  <a:spcPct val="90000"/>
                </a:lnSpc>
              </a:pPr>
              <a:r>
                <a:rPr lang="en-US" sz="1400" b="1">
                  <a:solidFill>
                    <a:srgbClr val="2A519E"/>
                  </a:solidFill>
                </a:rPr>
                <a:t>Predictions/ Forecasts</a:t>
              </a:r>
            </a:p>
          </p:txBody>
        </p:sp>
        <p:sp>
          <p:nvSpPr>
            <p:cNvPr id="54301" name="Text Box 28"/>
            <p:cNvSpPr txBox="1">
              <a:spLocks noChangeArrowheads="1"/>
            </p:cNvSpPr>
            <p:nvPr/>
          </p:nvSpPr>
          <p:spPr bwMode="auto">
            <a:xfrm>
              <a:off x="1634" y="1614"/>
              <a:ext cx="1003" cy="474"/>
            </a:xfrm>
            <a:prstGeom prst="rect">
              <a:avLst/>
            </a:prstGeom>
            <a:noFill/>
            <a:ln w="9525">
              <a:noFill/>
              <a:miter lim="800000"/>
              <a:headEnd/>
              <a:tailEnd/>
            </a:ln>
          </p:spPr>
          <p:txBody>
            <a:bodyPr>
              <a:spAutoFit/>
            </a:bodyPr>
            <a:lstStyle/>
            <a:p>
              <a:pPr>
                <a:lnSpc>
                  <a:spcPct val="90000"/>
                </a:lnSpc>
              </a:pPr>
              <a:r>
                <a:rPr lang="en-US" sz="1200" b="1">
                  <a:solidFill>
                    <a:srgbClr val="2A519E"/>
                  </a:solidFill>
                </a:rPr>
                <a:t>High-Performance Computing, Communication, and Visualization</a:t>
              </a:r>
            </a:p>
          </p:txBody>
        </p:sp>
        <p:sp>
          <p:nvSpPr>
            <p:cNvPr id="54302" name="Text Box 29"/>
            <p:cNvSpPr txBox="1">
              <a:spLocks noChangeArrowheads="1"/>
            </p:cNvSpPr>
            <p:nvPr/>
          </p:nvSpPr>
          <p:spPr bwMode="auto">
            <a:xfrm>
              <a:off x="1634" y="2375"/>
              <a:ext cx="870" cy="266"/>
            </a:xfrm>
            <a:prstGeom prst="rect">
              <a:avLst/>
            </a:prstGeom>
            <a:noFill/>
            <a:ln w="9525">
              <a:noFill/>
              <a:miter lim="800000"/>
              <a:headEnd/>
              <a:tailEnd/>
            </a:ln>
          </p:spPr>
          <p:txBody>
            <a:bodyPr>
              <a:spAutoFit/>
            </a:bodyPr>
            <a:lstStyle/>
            <a:p>
              <a:pPr>
                <a:lnSpc>
                  <a:spcPct val="90000"/>
                </a:lnSpc>
              </a:pPr>
              <a:r>
                <a:rPr lang="en-US" sz="1200" b="1">
                  <a:solidFill>
                    <a:srgbClr val="2A519E"/>
                  </a:solidFill>
                </a:rPr>
                <a:t>Standards and Interoperability</a:t>
              </a:r>
            </a:p>
          </p:txBody>
        </p:sp>
        <p:sp>
          <p:nvSpPr>
            <p:cNvPr id="54303" name="Text Box 30"/>
            <p:cNvSpPr txBox="1">
              <a:spLocks noChangeArrowheads="1"/>
            </p:cNvSpPr>
            <p:nvPr/>
          </p:nvSpPr>
          <p:spPr bwMode="auto">
            <a:xfrm>
              <a:off x="2979" y="1755"/>
              <a:ext cx="954" cy="682"/>
            </a:xfrm>
            <a:prstGeom prst="rect">
              <a:avLst/>
            </a:prstGeom>
            <a:noFill/>
            <a:ln w="9525">
              <a:noFill/>
              <a:miter lim="800000"/>
              <a:headEnd/>
              <a:tailEnd/>
            </a:ln>
          </p:spPr>
          <p:txBody>
            <a:bodyPr>
              <a:spAutoFit/>
            </a:bodyPr>
            <a:lstStyle/>
            <a:p>
              <a:pPr algn="ctr">
                <a:lnSpc>
                  <a:spcPct val="90000"/>
                </a:lnSpc>
              </a:pPr>
              <a:r>
                <a:rPr lang="en-US" sz="1200" b="1">
                  <a:solidFill>
                    <a:srgbClr val="2A519E"/>
                  </a:solidFill>
                </a:rPr>
                <a:t>Decision Support Systems</a:t>
              </a:r>
            </a:p>
            <a:p>
              <a:pPr algn="ctr">
                <a:lnSpc>
                  <a:spcPct val="90000"/>
                </a:lnSpc>
              </a:pPr>
              <a:endParaRPr lang="en-US" sz="1200" b="1">
                <a:solidFill>
                  <a:srgbClr val="2A519E"/>
                </a:solidFill>
              </a:endParaRPr>
            </a:p>
            <a:p>
              <a:pPr algn="ctr">
                <a:lnSpc>
                  <a:spcPct val="90000"/>
                </a:lnSpc>
              </a:pPr>
              <a:r>
                <a:rPr lang="en-US" sz="1200" b="1">
                  <a:solidFill>
                    <a:srgbClr val="2A519E"/>
                  </a:solidFill>
                </a:rPr>
                <a:t>Assessments</a:t>
              </a:r>
            </a:p>
            <a:p>
              <a:pPr algn="ctr">
                <a:lnSpc>
                  <a:spcPct val="90000"/>
                </a:lnSpc>
              </a:pPr>
              <a:endParaRPr lang="en-US" sz="1200" b="1">
                <a:solidFill>
                  <a:srgbClr val="2A519E"/>
                </a:solidFill>
              </a:endParaRPr>
            </a:p>
            <a:p>
              <a:pPr algn="ctr">
                <a:lnSpc>
                  <a:spcPct val="90000"/>
                </a:lnSpc>
              </a:pPr>
              <a:r>
                <a:rPr lang="en-US" sz="1200" b="1">
                  <a:solidFill>
                    <a:srgbClr val="2A519E"/>
                  </a:solidFill>
                </a:rPr>
                <a:t>Scenario Tools</a:t>
              </a:r>
            </a:p>
          </p:txBody>
        </p:sp>
        <p:grpSp>
          <p:nvGrpSpPr>
            <p:cNvPr id="3" name="Group 31"/>
            <p:cNvGrpSpPr>
              <a:grpSpLocks/>
            </p:cNvGrpSpPr>
            <p:nvPr/>
          </p:nvGrpSpPr>
          <p:grpSpPr bwMode="auto">
            <a:xfrm>
              <a:off x="4350" y="1708"/>
              <a:ext cx="934" cy="1035"/>
              <a:chOff x="4278" y="1458"/>
              <a:chExt cx="894" cy="990"/>
            </a:xfrm>
          </p:grpSpPr>
          <p:sp>
            <p:nvSpPr>
              <p:cNvPr id="54326" name="Oval 32"/>
              <p:cNvSpPr>
                <a:spLocks noChangeArrowheads="1"/>
              </p:cNvSpPr>
              <p:nvPr/>
            </p:nvSpPr>
            <p:spPr bwMode="auto">
              <a:xfrm>
                <a:off x="4356" y="1458"/>
                <a:ext cx="816" cy="480"/>
              </a:xfrm>
              <a:prstGeom prst="ellipse">
                <a:avLst/>
              </a:prstGeom>
              <a:solidFill>
                <a:srgbClr val="A08928"/>
              </a:solidFill>
              <a:ln w="19050">
                <a:noFill/>
                <a:round/>
                <a:headEnd/>
                <a:tailEnd/>
              </a:ln>
            </p:spPr>
            <p:txBody>
              <a:bodyPr wrap="none" anchor="ctr"/>
              <a:lstStyle/>
              <a:p>
                <a:endParaRPr lang="en-US">
                  <a:solidFill>
                    <a:srgbClr val="000000"/>
                  </a:solidFill>
                </a:endParaRPr>
              </a:p>
            </p:txBody>
          </p:sp>
          <p:sp>
            <p:nvSpPr>
              <p:cNvPr id="54327" name="Oval 33"/>
              <p:cNvSpPr>
                <a:spLocks noChangeArrowheads="1"/>
              </p:cNvSpPr>
              <p:nvPr/>
            </p:nvSpPr>
            <p:spPr bwMode="auto">
              <a:xfrm>
                <a:off x="4356" y="1890"/>
                <a:ext cx="816" cy="480"/>
              </a:xfrm>
              <a:prstGeom prst="ellipse">
                <a:avLst/>
              </a:prstGeom>
              <a:solidFill>
                <a:srgbClr val="A08928"/>
              </a:solidFill>
              <a:ln w="19050">
                <a:noFill/>
                <a:round/>
                <a:headEnd/>
                <a:tailEnd/>
              </a:ln>
            </p:spPr>
            <p:txBody>
              <a:bodyPr wrap="none" anchor="ctr"/>
              <a:lstStyle/>
              <a:p>
                <a:endParaRPr lang="en-US">
                  <a:solidFill>
                    <a:srgbClr val="000000"/>
                  </a:solidFill>
                </a:endParaRPr>
              </a:p>
            </p:txBody>
          </p:sp>
          <p:sp>
            <p:nvSpPr>
              <p:cNvPr id="54328" name="Rectangle 34"/>
              <p:cNvSpPr>
                <a:spLocks noChangeArrowheads="1"/>
              </p:cNvSpPr>
              <p:nvPr/>
            </p:nvSpPr>
            <p:spPr bwMode="auto">
              <a:xfrm>
                <a:off x="4592" y="2306"/>
                <a:ext cx="350" cy="64"/>
              </a:xfrm>
              <a:prstGeom prst="rect">
                <a:avLst/>
              </a:prstGeom>
              <a:solidFill>
                <a:srgbClr val="A08928"/>
              </a:solidFill>
              <a:ln w="9525">
                <a:noFill/>
                <a:miter lim="800000"/>
                <a:headEnd/>
                <a:tailEnd/>
              </a:ln>
            </p:spPr>
            <p:txBody>
              <a:bodyPr wrap="none" anchor="ctr"/>
              <a:lstStyle/>
              <a:p>
                <a:endParaRPr lang="en-US">
                  <a:solidFill>
                    <a:srgbClr val="000000"/>
                  </a:solidFill>
                </a:endParaRPr>
              </a:p>
            </p:txBody>
          </p:sp>
          <p:sp>
            <p:nvSpPr>
              <p:cNvPr id="54329" name="Rectangle 35"/>
              <p:cNvSpPr>
                <a:spLocks noChangeArrowheads="1"/>
              </p:cNvSpPr>
              <p:nvPr/>
            </p:nvSpPr>
            <p:spPr bwMode="auto">
              <a:xfrm>
                <a:off x="4590" y="1878"/>
                <a:ext cx="352" cy="64"/>
              </a:xfrm>
              <a:prstGeom prst="rect">
                <a:avLst/>
              </a:prstGeom>
              <a:solidFill>
                <a:srgbClr val="A08928"/>
              </a:solidFill>
              <a:ln w="9525">
                <a:noFill/>
                <a:miter lim="800000"/>
                <a:headEnd/>
                <a:tailEnd/>
              </a:ln>
            </p:spPr>
            <p:txBody>
              <a:bodyPr wrap="none" anchor="ctr"/>
              <a:lstStyle/>
              <a:p>
                <a:pPr algn="ctr"/>
                <a:endParaRPr lang="en-US">
                  <a:solidFill>
                    <a:srgbClr val="000000"/>
                  </a:solidFill>
                </a:endParaRPr>
              </a:p>
            </p:txBody>
          </p:sp>
          <p:sp>
            <p:nvSpPr>
              <p:cNvPr id="54330" name="Oval 36"/>
              <p:cNvSpPr>
                <a:spLocks noChangeArrowheads="1"/>
              </p:cNvSpPr>
              <p:nvPr/>
            </p:nvSpPr>
            <p:spPr bwMode="auto">
              <a:xfrm>
                <a:off x="4320" y="1488"/>
                <a:ext cx="816" cy="480"/>
              </a:xfrm>
              <a:prstGeom prst="ellipse">
                <a:avLst/>
              </a:prstGeom>
              <a:solidFill>
                <a:srgbClr val="BBA02F"/>
              </a:solidFill>
              <a:ln w="19050">
                <a:noFill/>
                <a:round/>
                <a:headEnd/>
                <a:tailEnd/>
              </a:ln>
            </p:spPr>
            <p:txBody>
              <a:bodyPr wrap="none" anchor="ctr"/>
              <a:lstStyle/>
              <a:p>
                <a:endParaRPr lang="en-US">
                  <a:solidFill>
                    <a:srgbClr val="000000"/>
                  </a:solidFill>
                </a:endParaRPr>
              </a:p>
            </p:txBody>
          </p:sp>
          <p:sp>
            <p:nvSpPr>
              <p:cNvPr id="54331" name="Oval 37"/>
              <p:cNvSpPr>
                <a:spLocks noChangeArrowheads="1"/>
              </p:cNvSpPr>
              <p:nvPr/>
            </p:nvSpPr>
            <p:spPr bwMode="auto">
              <a:xfrm>
                <a:off x="4320" y="1920"/>
                <a:ext cx="816" cy="480"/>
              </a:xfrm>
              <a:prstGeom prst="ellipse">
                <a:avLst/>
              </a:prstGeom>
              <a:solidFill>
                <a:srgbClr val="BBA02F"/>
              </a:solidFill>
              <a:ln w="19050">
                <a:noFill/>
                <a:round/>
                <a:headEnd/>
                <a:tailEnd/>
              </a:ln>
            </p:spPr>
            <p:txBody>
              <a:bodyPr wrap="none" anchor="ctr"/>
              <a:lstStyle/>
              <a:p>
                <a:endParaRPr lang="en-US">
                  <a:solidFill>
                    <a:srgbClr val="000000"/>
                  </a:solidFill>
                </a:endParaRPr>
              </a:p>
            </p:txBody>
          </p:sp>
          <p:sp>
            <p:nvSpPr>
              <p:cNvPr id="54332" name="Rectangle 38"/>
              <p:cNvSpPr>
                <a:spLocks noChangeArrowheads="1"/>
              </p:cNvSpPr>
              <p:nvPr/>
            </p:nvSpPr>
            <p:spPr bwMode="auto">
              <a:xfrm>
                <a:off x="4556" y="2336"/>
                <a:ext cx="350" cy="64"/>
              </a:xfrm>
              <a:prstGeom prst="rect">
                <a:avLst/>
              </a:prstGeom>
              <a:solidFill>
                <a:srgbClr val="BBA02F"/>
              </a:solidFill>
              <a:ln w="9525">
                <a:noFill/>
                <a:miter lim="800000"/>
                <a:headEnd/>
                <a:tailEnd/>
              </a:ln>
            </p:spPr>
            <p:txBody>
              <a:bodyPr wrap="none" anchor="ctr"/>
              <a:lstStyle/>
              <a:p>
                <a:endParaRPr lang="en-US">
                  <a:solidFill>
                    <a:srgbClr val="000000"/>
                  </a:solidFill>
                </a:endParaRPr>
              </a:p>
            </p:txBody>
          </p:sp>
          <p:sp>
            <p:nvSpPr>
              <p:cNvPr id="54333" name="Rectangle 39"/>
              <p:cNvSpPr>
                <a:spLocks noChangeArrowheads="1"/>
              </p:cNvSpPr>
              <p:nvPr/>
            </p:nvSpPr>
            <p:spPr bwMode="auto">
              <a:xfrm>
                <a:off x="4554" y="1908"/>
                <a:ext cx="352" cy="64"/>
              </a:xfrm>
              <a:prstGeom prst="rect">
                <a:avLst/>
              </a:prstGeom>
              <a:solidFill>
                <a:srgbClr val="BBA02F"/>
              </a:solidFill>
              <a:ln w="9525">
                <a:noFill/>
                <a:miter lim="800000"/>
                <a:headEnd/>
                <a:tailEnd/>
              </a:ln>
            </p:spPr>
            <p:txBody>
              <a:bodyPr wrap="none" anchor="ctr"/>
              <a:lstStyle/>
              <a:p>
                <a:pPr algn="ctr"/>
                <a:endParaRPr lang="en-US">
                  <a:solidFill>
                    <a:srgbClr val="000000"/>
                  </a:solidFill>
                </a:endParaRPr>
              </a:p>
            </p:txBody>
          </p:sp>
          <p:sp>
            <p:nvSpPr>
              <p:cNvPr id="54334" name="Oval 40"/>
              <p:cNvSpPr>
                <a:spLocks noChangeArrowheads="1"/>
              </p:cNvSpPr>
              <p:nvPr/>
            </p:nvSpPr>
            <p:spPr bwMode="auto">
              <a:xfrm>
                <a:off x="4278" y="1536"/>
                <a:ext cx="816" cy="480"/>
              </a:xfrm>
              <a:prstGeom prst="ellipse">
                <a:avLst/>
              </a:prstGeom>
              <a:solidFill>
                <a:srgbClr val="FFFF99"/>
              </a:solidFill>
              <a:ln w="19050">
                <a:solidFill>
                  <a:srgbClr val="506ECC"/>
                </a:solidFill>
                <a:round/>
                <a:headEnd/>
                <a:tailEnd/>
              </a:ln>
            </p:spPr>
            <p:txBody>
              <a:bodyPr wrap="none" anchor="ctr"/>
              <a:lstStyle/>
              <a:p>
                <a:endParaRPr lang="en-US">
                  <a:solidFill>
                    <a:srgbClr val="000000"/>
                  </a:solidFill>
                </a:endParaRPr>
              </a:p>
            </p:txBody>
          </p:sp>
          <p:sp>
            <p:nvSpPr>
              <p:cNvPr id="54335" name="Oval 41"/>
              <p:cNvSpPr>
                <a:spLocks noChangeArrowheads="1"/>
              </p:cNvSpPr>
              <p:nvPr/>
            </p:nvSpPr>
            <p:spPr bwMode="auto">
              <a:xfrm>
                <a:off x="4278" y="1968"/>
                <a:ext cx="816" cy="480"/>
              </a:xfrm>
              <a:prstGeom prst="ellipse">
                <a:avLst/>
              </a:prstGeom>
              <a:solidFill>
                <a:srgbClr val="FFFF99"/>
              </a:solidFill>
              <a:ln w="19050">
                <a:solidFill>
                  <a:srgbClr val="506ECC"/>
                </a:solidFill>
                <a:round/>
                <a:headEnd/>
                <a:tailEnd/>
              </a:ln>
            </p:spPr>
            <p:txBody>
              <a:bodyPr wrap="none" anchor="ctr"/>
              <a:lstStyle/>
              <a:p>
                <a:endParaRPr lang="en-US">
                  <a:solidFill>
                    <a:srgbClr val="000000"/>
                  </a:solidFill>
                </a:endParaRPr>
              </a:p>
            </p:txBody>
          </p:sp>
          <p:sp>
            <p:nvSpPr>
              <p:cNvPr id="54336" name="Rectangle 42"/>
              <p:cNvSpPr>
                <a:spLocks noChangeArrowheads="1"/>
              </p:cNvSpPr>
              <p:nvPr/>
            </p:nvSpPr>
            <p:spPr bwMode="auto">
              <a:xfrm>
                <a:off x="4512" y="1956"/>
                <a:ext cx="352" cy="64"/>
              </a:xfrm>
              <a:prstGeom prst="rect">
                <a:avLst/>
              </a:prstGeom>
              <a:solidFill>
                <a:srgbClr val="FFFF99"/>
              </a:solidFill>
              <a:ln w="9525">
                <a:noFill/>
                <a:miter lim="800000"/>
                <a:headEnd/>
                <a:tailEnd/>
              </a:ln>
            </p:spPr>
            <p:txBody>
              <a:bodyPr wrap="none" anchor="ctr"/>
              <a:lstStyle/>
              <a:p>
                <a:pPr algn="ctr"/>
                <a:endParaRPr lang="en-US">
                  <a:solidFill>
                    <a:srgbClr val="000000"/>
                  </a:solidFill>
                </a:endParaRPr>
              </a:p>
            </p:txBody>
          </p:sp>
          <p:sp>
            <p:nvSpPr>
              <p:cNvPr id="54337" name="Text Box 43"/>
              <p:cNvSpPr txBox="1">
                <a:spLocks noChangeArrowheads="1"/>
              </p:cNvSpPr>
              <p:nvPr/>
            </p:nvSpPr>
            <p:spPr bwMode="auto">
              <a:xfrm>
                <a:off x="4328" y="1644"/>
                <a:ext cx="720" cy="273"/>
              </a:xfrm>
              <a:prstGeom prst="rect">
                <a:avLst/>
              </a:prstGeom>
              <a:noFill/>
              <a:ln w="9525">
                <a:noFill/>
                <a:miter lim="800000"/>
                <a:headEnd/>
                <a:tailEnd/>
              </a:ln>
            </p:spPr>
            <p:txBody>
              <a:bodyPr>
                <a:spAutoFit/>
              </a:bodyPr>
              <a:lstStyle/>
              <a:p>
                <a:pPr algn="ctr">
                  <a:lnSpc>
                    <a:spcPct val="85000"/>
                  </a:lnSpc>
                </a:pPr>
                <a:r>
                  <a:rPr lang="en-US" sz="1400" b="1">
                    <a:solidFill>
                      <a:srgbClr val="2A519E"/>
                    </a:solidFill>
                  </a:rPr>
                  <a:t>Policy Decisions</a:t>
                </a:r>
              </a:p>
            </p:txBody>
          </p:sp>
          <p:sp>
            <p:nvSpPr>
              <p:cNvPr id="54338" name="Text Box 44"/>
              <p:cNvSpPr txBox="1">
                <a:spLocks noChangeArrowheads="1"/>
              </p:cNvSpPr>
              <p:nvPr/>
            </p:nvSpPr>
            <p:spPr bwMode="auto">
              <a:xfrm>
                <a:off x="4296" y="2080"/>
                <a:ext cx="808" cy="273"/>
              </a:xfrm>
              <a:prstGeom prst="rect">
                <a:avLst/>
              </a:prstGeom>
              <a:noFill/>
              <a:ln w="9525">
                <a:noFill/>
                <a:miter lim="800000"/>
                <a:headEnd/>
                <a:tailEnd/>
              </a:ln>
            </p:spPr>
            <p:txBody>
              <a:bodyPr>
                <a:spAutoFit/>
              </a:bodyPr>
              <a:lstStyle/>
              <a:p>
                <a:pPr algn="ctr">
                  <a:lnSpc>
                    <a:spcPct val="85000"/>
                  </a:lnSpc>
                  <a:spcBef>
                    <a:spcPct val="10000"/>
                  </a:spcBef>
                </a:pPr>
                <a:r>
                  <a:rPr lang="en-US" sz="1400" b="1">
                    <a:solidFill>
                      <a:srgbClr val="2A519E"/>
                    </a:solidFill>
                  </a:rPr>
                  <a:t>Management Decisions</a:t>
                </a:r>
              </a:p>
            </p:txBody>
          </p:sp>
        </p:grpSp>
        <p:sp>
          <p:nvSpPr>
            <p:cNvPr id="54305" name="Text Box 45"/>
            <p:cNvSpPr txBox="1">
              <a:spLocks noChangeArrowheads="1"/>
            </p:cNvSpPr>
            <p:nvPr/>
          </p:nvSpPr>
          <p:spPr bwMode="auto">
            <a:xfrm>
              <a:off x="4385" y="3486"/>
              <a:ext cx="803" cy="152"/>
            </a:xfrm>
            <a:prstGeom prst="rect">
              <a:avLst/>
            </a:prstGeom>
            <a:noFill/>
            <a:ln w="9525">
              <a:noFill/>
              <a:miter lim="800000"/>
              <a:headEnd/>
              <a:tailEnd/>
            </a:ln>
          </p:spPr>
          <p:txBody>
            <a:bodyPr>
              <a:spAutoFit/>
            </a:bodyPr>
            <a:lstStyle/>
            <a:p>
              <a:pPr algn="ctr">
                <a:lnSpc>
                  <a:spcPct val="65000"/>
                </a:lnSpc>
              </a:pPr>
              <a:r>
                <a:rPr lang="en-US" sz="1500" b="1">
                  <a:solidFill>
                    <a:srgbClr val="2A519E"/>
                  </a:solidFill>
                </a:rPr>
                <a:t>Impacts</a:t>
              </a:r>
            </a:p>
          </p:txBody>
        </p:sp>
        <p:sp>
          <p:nvSpPr>
            <p:cNvPr id="54306" name="Text Box 46"/>
            <p:cNvSpPr txBox="1">
              <a:spLocks noChangeArrowheads="1"/>
            </p:cNvSpPr>
            <p:nvPr/>
          </p:nvSpPr>
          <p:spPr bwMode="auto">
            <a:xfrm>
              <a:off x="3407" y="3486"/>
              <a:ext cx="803" cy="152"/>
            </a:xfrm>
            <a:prstGeom prst="rect">
              <a:avLst/>
            </a:prstGeom>
            <a:noFill/>
            <a:ln w="9525">
              <a:noFill/>
              <a:miter lim="800000"/>
              <a:headEnd/>
              <a:tailEnd/>
            </a:ln>
          </p:spPr>
          <p:txBody>
            <a:bodyPr>
              <a:spAutoFit/>
            </a:bodyPr>
            <a:lstStyle/>
            <a:p>
              <a:pPr algn="ctr">
                <a:lnSpc>
                  <a:spcPct val="65000"/>
                </a:lnSpc>
              </a:pPr>
              <a:r>
                <a:rPr lang="en-US" sz="1500" b="1">
                  <a:solidFill>
                    <a:srgbClr val="2A519E"/>
                  </a:solidFill>
                </a:rPr>
                <a:t>Outcomes</a:t>
              </a:r>
            </a:p>
          </p:txBody>
        </p:sp>
        <p:sp>
          <p:nvSpPr>
            <p:cNvPr id="54307" name="Text Box 47"/>
            <p:cNvSpPr txBox="1">
              <a:spLocks noChangeArrowheads="1"/>
            </p:cNvSpPr>
            <p:nvPr/>
          </p:nvSpPr>
          <p:spPr bwMode="auto">
            <a:xfrm>
              <a:off x="1696" y="3486"/>
              <a:ext cx="803" cy="152"/>
            </a:xfrm>
            <a:prstGeom prst="rect">
              <a:avLst/>
            </a:prstGeom>
            <a:noFill/>
            <a:ln w="9525">
              <a:noFill/>
              <a:miter lim="800000"/>
              <a:headEnd/>
              <a:tailEnd/>
            </a:ln>
          </p:spPr>
          <p:txBody>
            <a:bodyPr>
              <a:spAutoFit/>
            </a:bodyPr>
            <a:lstStyle/>
            <a:p>
              <a:pPr algn="ctr">
                <a:lnSpc>
                  <a:spcPct val="65000"/>
                </a:lnSpc>
              </a:pPr>
              <a:r>
                <a:rPr lang="en-US" sz="1500" b="1">
                  <a:solidFill>
                    <a:srgbClr val="2A519E"/>
                  </a:solidFill>
                </a:rPr>
                <a:t>Outputs</a:t>
              </a:r>
            </a:p>
          </p:txBody>
        </p:sp>
        <p:sp>
          <p:nvSpPr>
            <p:cNvPr id="54308" name="Text Box 48"/>
            <p:cNvSpPr txBox="1">
              <a:spLocks noChangeArrowheads="1"/>
            </p:cNvSpPr>
            <p:nvPr/>
          </p:nvSpPr>
          <p:spPr bwMode="auto">
            <a:xfrm>
              <a:off x="584" y="3486"/>
              <a:ext cx="803" cy="152"/>
            </a:xfrm>
            <a:prstGeom prst="rect">
              <a:avLst/>
            </a:prstGeom>
            <a:noFill/>
            <a:ln w="9525">
              <a:noFill/>
              <a:miter lim="800000"/>
              <a:headEnd/>
              <a:tailEnd/>
            </a:ln>
          </p:spPr>
          <p:txBody>
            <a:bodyPr>
              <a:spAutoFit/>
            </a:bodyPr>
            <a:lstStyle/>
            <a:p>
              <a:pPr algn="ctr">
                <a:lnSpc>
                  <a:spcPct val="65000"/>
                </a:lnSpc>
              </a:pPr>
              <a:r>
                <a:rPr lang="en-US" sz="1500" b="1">
                  <a:solidFill>
                    <a:srgbClr val="2A519E"/>
                  </a:solidFill>
                </a:rPr>
                <a:t>Inputs</a:t>
              </a:r>
            </a:p>
          </p:txBody>
        </p:sp>
        <p:sp>
          <p:nvSpPr>
            <p:cNvPr id="54309" name="Text Box 49"/>
            <p:cNvSpPr txBox="1">
              <a:spLocks noChangeArrowheads="1"/>
            </p:cNvSpPr>
            <p:nvPr/>
          </p:nvSpPr>
          <p:spPr bwMode="auto">
            <a:xfrm>
              <a:off x="801" y="2135"/>
              <a:ext cx="803" cy="152"/>
            </a:xfrm>
            <a:prstGeom prst="rect">
              <a:avLst/>
            </a:prstGeom>
            <a:noFill/>
            <a:ln w="9525">
              <a:noFill/>
              <a:miter lim="800000"/>
              <a:headEnd/>
              <a:tailEnd/>
            </a:ln>
          </p:spPr>
          <p:txBody>
            <a:bodyPr>
              <a:spAutoFit/>
            </a:bodyPr>
            <a:lstStyle/>
            <a:p>
              <a:pPr algn="ctr">
                <a:lnSpc>
                  <a:spcPct val="65000"/>
                </a:lnSpc>
              </a:pPr>
              <a:r>
                <a:rPr lang="en-US" sz="1500" b="1">
                  <a:solidFill>
                    <a:srgbClr val="2A519E"/>
                  </a:solidFill>
                </a:rPr>
                <a:t>Data</a:t>
              </a:r>
            </a:p>
          </p:txBody>
        </p:sp>
        <p:sp>
          <p:nvSpPr>
            <p:cNvPr id="54310" name="Rectangle 50"/>
            <p:cNvSpPr>
              <a:spLocks noChangeArrowheads="1"/>
            </p:cNvSpPr>
            <p:nvPr/>
          </p:nvSpPr>
          <p:spPr bwMode="auto">
            <a:xfrm>
              <a:off x="607" y="1000"/>
              <a:ext cx="1036" cy="905"/>
            </a:xfrm>
            <a:prstGeom prst="rect">
              <a:avLst/>
            </a:prstGeom>
            <a:solidFill>
              <a:srgbClr val="506ECC"/>
            </a:solidFill>
            <a:ln w="9525">
              <a:noFill/>
              <a:miter lim="800000"/>
              <a:headEnd/>
              <a:tailEnd/>
            </a:ln>
          </p:spPr>
          <p:txBody>
            <a:bodyPr wrap="none" anchor="ctr"/>
            <a:lstStyle/>
            <a:p>
              <a:endParaRPr lang="en-US">
                <a:solidFill>
                  <a:srgbClr val="000000"/>
                </a:solidFill>
              </a:endParaRPr>
            </a:p>
          </p:txBody>
        </p:sp>
        <p:sp>
          <p:nvSpPr>
            <p:cNvPr id="54311" name="Rectangle 51"/>
            <p:cNvSpPr>
              <a:spLocks noChangeArrowheads="1"/>
            </p:cNvSpPr>
            <p:nvPr/>
          </p:nvSpPr>
          <p:spPr bwMode="auto">
            <a:xfrm>
              <a:off x="519" y="1069"/>
              <a:ext cx="1036" cy="905"/>
            </a:xfrm>
            <a:prstGeom prst="rect">
              <a:avLst/>
            </a:prstGeom>
            <a:solidFill>
              <a:srgbClr val="A8B7E6"/>
            </a:solidFill>
            <a:ln w="9525">
              <a:noFill/>
              <a:miter lim="800000"/>
              <a:headEnd/>
              <a:tailEnd/>
            </a:ln>
          </p:spPr>
          <p:txBody>
            <a:bodyPr wrap="none" anchor="ctr"/>
            <a:lstStyle/>
            <a:p>
              <a:endParaRPr lang="en-US">
                <a:solidFill>
                  <a:srgbClr val="000000"/>
                </a:solidFill>
              </a:endParaRPr>
            </a:p>
          </p:txBody>
        </p:sp>
        <p:sp>
          <p:nvSpPr>
            <p:cNvPr id="54312" name="Rectangle 52"/>
            <p:cNvSpPr>
              <a:spLocks noChangeArrowheads="1"/>
            </p:cNvSpPr>
            <p:nvPr/>
          </p:nvSpPr>
          <p:spPr bwMode="auto">
            <a:xfrm>
              <a:off x="425" y="1167"/>
              <a:ext cx="1036" cy="906"/>
            </a:xfrm>
            <a:prstGeom prst="rect">
              <a:avLst/>
            </a:prstGeom>
            <a:solidFill>
              <a:srgbClr val="E1FFFF"/>
            </a:solidFill>
            <a:ln w="9525">
              <a:solidFill>
                <a:schemeClr val="accent2"/>
              </a:solidFill>
              <a:miter lim="800000"/>
              <a:headEnd/>
              <a:tailEnd/>
            </a:ln>
          </p:spPr>
          <p:txBody>
            <a:bodyPr wrap="none" anchor="ctr"/>
            <a:lstStyle/>
            <a:p>
              <a:endParaRPr lang="en-US">
                <a:solidFill>
                  <a:srgbClr val="000000"/>
                </a:solidFill>
              </a:endParaRPr>
            </a:p>
          </p:txBody>
        </p:sp>
        <p:sp>
          <p:nvSpPr>
            <p:cNvPr id="54313" name="Text Box 53"/>
            <p:cNvSpPr txBox="1">
              <a:spLocks noChangeArrowheads="1"/>
            </p:cNvSpPr>
            <p:nvPr/>
          </p:nvSpPr>
          <p:spPr bwMode="auto">
            <a:xfrm>
              <a:off x="398" y="1201"/>
              <a:ext cx="1109" cy="133"/>
            </a:xfrm>
            <a:prstGeom prst="rect">
              <a:avLst/>
            </a:prstGeom>
            <a:noFill/>
            <a:ln w="9525">
              <a:noFill/>
              <a:miter lim="800000"/>
              <a:headEnd/>
              <a:tailEnd/>
            </a:ln>
          </p:spPr>
          <p:txBody>
            <a:bodyPr>
              <a:spAutoFit/>
            </a:bodyPr>
            <a:lstStyle/>
            <a:p>
              <a:pPr algn="ctr">
                <a:lnSpc>
                  <a:spcPct val="65000"/>
                </a:lnSpc>
              </a:pPr>
              <a:r>
                <a:rPr lang="en-US" sz="1200" b="1">
                  <a:solidFill>
                    <a:srgbClr val="2A519E"/>
                  </a:solidFill>
                </a:rPr>
                <a:t>Earth System Models</a:t>
              </a:r>
            </a:p>
          </p:txBody>
        </p:sp>
        <p:sp>
          <p:nvSpPr>
            <p:cNvPr id="54314" name="Text Box 54"/>
            <p:cNvSpPr txBox="1">
              <a:spLocks noChangeArrowheads="1"/>
            </p:cNvSpPr>
            <p:nvPr/>
          </p:nvSpPr>
          <p:spPr bwMode="auto">
            <a:xfrm>
              <a:off x="416" y="1315"/>
              <a:ext cx="1012" cy="771"/>
            </a:xfrm>
            <a:prstGeom prst="rect">
              <a:avLst/>
            </a:prstGeom>
            <a:noFill/>
            <a:ln w="9525">
              <a:noFill/>
              <a:miter lim="800000"/>
              <a:headEnd/>
              <a:tailEnd/>
            </a:ln>
          </p:spPr>
          <p:txBody>
            <a:bodyPr>
              <a:spAutoFit/>
            </a:bodyPr>
            <a:lstStyle/>
            <a:p>
              <a:pPr algn="ctr">
                <a:buSzPct val="205000"/>
                <a:buFont typeface="Wingdings" pitchFamily="2" charset="2"/>
                <a:buNone/>
              </a:pPr>
              <a:r>
                <a:rPr lang="en-US" sz="1100">
                  <a:solidFill>
                    <a:srgbClr val="2A519E"/>
                  </a:solidFill>
                </a:rPr>
                <a:t>Land, Atmosphere, Oceans, Cryosphere, Coupled Models</a:t>
              </a:r>
            </a:p>
            <a:p>
              <a:pPr algn="ctr">
                <a:buSzPct val="205000"/>
                <a:buFont typeface="Wingdings" pitchFamily="2" charset="2"/>
                <a:buNone/>
              </a:pPr>
              <a:endParaRPr lang="en-US" sz="800">
                <a:solidFill>
                  <a:srgbClr val="2A519E"/>
                </a:solidFill>
              </a:endParaRPr>
            </a:p>
            <a:p>
              <a:pPr algn="ctr">
                <a:buSzPct val="205000"/>
                <a:buFont typeface="Wingdings" pitchFamily="2" charset="2"/>
                <a:buNone/>
              </a:pPr>
              <a:r>
                <a:rPr lang="en-US" sz="1100" i="1">
                  <a:solidFill>
                    <a:srgbClr val="2A519E"/>
                  </a:solidFill>
                </a:rPr>
                <a:t>Model Products,    Data Assimilation, Predictive Capabilities</a:t>
              </a:r>
            </a:p>
          </p:txBody>
        </p:sp>
        <p:sp>
          <p:nvSpPr>
            <p:cNvPr id="54315" name="Rectangle 55"/>
            <p:cNvSpPr>
              <a:spLocks noChangeArrowheads="1"/>
            </p:cNvSpPr>
            <p:nvPr/>
          </p:nvSpPr>
          <p:spPr bwMode="auto">
            <a:xfrm>
              <a:off x="335" y="3653"/>
              <a:ext cx="2334" cy="301"/>
            </a:xfrm>
            <a:prstGeom prst="rect">
              <a:avLst/>
            </a:prstGeom>
            <a:solidFill>
              <a:srgbClr val="5772C9"/>
            </a:solidFill>
            <a:ln w="9525">
              <a:noFill/>
              <a:miter lim="800000"/>
              <a:headEnd/>
              <a:tailEnd/>
            </a:ln>
          </p:spPr>
          <p:txBody>
            <a:bodyPr wrap="none" anchor="ctr"/>
            <a:lstStyle/>
            <a:p>
              <a:endParaRPr lang="en-US">
                <a:solidFill>
                  <a:srgbClr val="000000"/>
                </a:solidFill>
              </a:endParaRPr>
            </a:p>
          </p:txBody>
        </p:sp>
        <p:sp>
          <p:nvSpPr>
            <p:cNvPr id="54316" name="Text Box 56"/>
            <p:cNvSpPr txBox="1">
              <a:spLocks noChangeArrowheads="1"/>
            </p:cNvSpPr>
            <p:nvPr/>
          </p:nvSpPr>
          <p:spPr bwMode="auto">
            <a:xfrm>
              <a:off x="580" y="3722"/>
              <a:ext cx="2007" cy="150"/>
            </a:xfrm>
            <a:prstGeom prst="rect">
              <a:avLst/>
            </a:prstGeom>
            <a:noFill/>
            <a:ln w="9525">
              <a:noFill/>
              <a:miter lim="800000"/>
              <a:headEnd/>
              <a:tailEnd/>
            </a:ln>
          </p:spPr>
          <p:txBody>
            <a:bodyPr>
              <a:spAutoFit/>
            </a:bodyPr>
            <a:lstStyle/>
            <a:p>
              <a:pPr algn="ctr">
                <a:lnSpc>
                  <a:spcPct val="65000"/>
                </a:lnSpc>
              </a:pPr>
              <a:r>
                <a:rPr lang="en-US" sz="1400" b="1" dirty="0">
                  <a:solidFill>
                    <a:srgbClr val="FFFFFF"/>
                  </a:solidFill>
                </a:rPr>
                <a:t>NASA and </a:t>
              </a:r>
              <a:r>
                <a:rPr lang="en-US" sz="1400" b="1" dirty="0" smtClean="0">
                  <a:solidFill>
                    <a:srgbClr val="FFFFFF"/>
                  </a:solidFill>
                </a:rPr>
                <a:t>Partners</a:t>
              </a:r>
              <a:endParaRPr lang="en-US" sz="1400" b="1" dirty="0">
                <a:solidFill>
                  <a:srgbClr val="FFFFFF"/>
                </a:solidFill>
              </a:endParaRPr>
            </a:p>
          </p:txBody>
        </p:sp>
        <p:sp>
          <p:nvSpPr>
            <p:cNvPr id="54317" name="Text Box 57"/>
            <p:cNvSpPr txBox="1">
              <a:spLocks noChangeArrowheads="1"/>
            </p:cNvSpPr>
            <p:nvPr/>
          </p:nvSpPr>
          <p:spPr bwMode="auto">
            <a:xfrm>
              <a:off x="2989" y="3719"/>
              <a:ext cx="2446" cy="145"/>
            </a:xfrm>
            <a:prstGeom prst="rect">
              <a:avLst/>
            </a:prstGeom>
            <a:noFill/>
            <a:ln w="9525">
              <a:noFill/>
              <a:miter lim="800000"/>
              <a:headEnd/>
              <a:tailEnd/>
            </a:ln>
          </p:spPr>
          <p:txBody>
            <a:bodyPr>
              <a:spAutoFit/>
            </a:bodyPr>
            <a:lstStyle/>
            <a:p>
              <a:pPr algn="ctr">
                <a:lnSpc>
                  <a:spcPct val="65000"/>
                </a:lnSpc>
              </a:pPr>
              <a:r>
                <a:rPr lang="en-US" sz="1400" b="1">
                  <a:solidFill>
                    <a:srgbClr val="FFFFFF"/>
                  </a:solidFill>
                </a:rPr>
                <a:t>Partners with Decision Support Systems</a:t>
              </a:r>
            </a:p>
          </p:txBody>
        </p:sp>
        <p:sp>
          <p:nvSpPr>
            <p:cNvPr id="54318" name="Text Box 58"/>
            <p:cNvSpPr txBox="1">
              <a:spLocks noChangeArrowheads="1"/>
            </p:cNvSpPr>
            <p:nvPr/>
          </p:nvSpPr>
          <p:spPr bwMode="auto">
            <a:xfrm>
              <a:off x="391" y="690"/>
              <a:ext cx="4617" cy="212"/>
            </a:xfrm>
            <a:prstGeom prst="rect">
              <a:avLst/>
            </a:prstGeom>
            <a:noFill/>
            <a:ln w="9525">
              <a:noFill/>
              <a:miter lim="800000"/>
              <a:headEnd/>
              <a:tailEnd/>
            </a:ln>
          </p:spPr>
          <p:txBody>
            <a:bodyPr>
              <a:spAutoFit/>
            </a:bodyPr>
            <a:lstStyle/>
            <a:p>
              <a:r>
                <a:rPr lang="en-US" sz="1600" b="1">
                  <a:solidFill>
                    <a:srgbClr val="FFFFFF"/>
                  </a:solidFill>
                </a:rPr>
                <a:t>Applied Sciences Program Approach to Integrated System Solutions</a:t>
              </a:r>
            </a:p>
          </p:txBody>
        </p:sp>
        <p:sp>
          <p:nvSpPr>
            <p:cNvPr id="54319" name="Text Box 59"/>
            <p:cNvSpPr txBox="1">
              <a:spLocks noChangeArrowheads="1"/>
            </p:cNvSpPr>
            <p:nvPr/>
          </p:nvSpPr>
          <p:spPr bwMode="auto">
            <a:xfrm>
              <a:off x="1684" y="2930"/>
              <a:ext cx="878" cy="145"/>
            </a:xfrm>
            <a:prstGeom prst="rect">
              <a:avLst/>
            </a:prstGeom>
            <a:noFill/>
            <a:ln w="9525">
              <a:noFill/>
              <a:miter lim="800000"/>
              <a:headEnd/>
              <a:tailEnd/>
            </a:ln>
          </p:spPr>
          <p:txBody>
            <a:bodyPr>
              <a:spAutoFit/>
            </a:bodyPr>
            <a:lstStyle/>
            <a:p>
              <a:pPr algn="ctr">
                <a:lnSpc>
                  <a:spcPct val="65000"/>
                </a:lnSpc>
              </a:pPr>
              <a:r>
                <a:rPr lang="en-US" sz="1400" b="1">
                  <a:solidFill>
                    <a:srgbClr val="2A519E"/>
                  </a:solidFill>
                </a:rPr>
                <a:t>Observations</a:t>
              </a:r>
            </a:p>
          </p:txBody>
        </p:sp>
        <p:sp>
          <p:nvSpPr>
            <p:cNvPr id="54320" name="Text Box 60"/>
            <p:cNvSpPr txBox="1">
              <a:spLocks noChangeArrowheads="1"/>
            </p:cNvSpPr>
            <p:nvPr/>
          </p:nvSpPr>
          <p:spPr bwMode="auto">
            <a:xfrm>
              <a:off x="2967" y="2506"/>
              <a:ext cx="953" cy="343"/>
            </a:xfrm>
            <a:prstGeom prst="rect">
              <a:avLst/>
            </a:prstGeom>
            <a:noFill/>
            <a:ln w="9525">
              <a:noFill/>
              <a:miter lim="800000"/>
              <a:headEnd/>
              <a:tailEnd/>
            </a:ln>
          </p:spPr>
          <p:txBody>
            <a:bodyPr>
              <a:spAutoFit/>
            </a:bodyPr>
            <a:lstStyle/>
            <a:p>
              <a:pPr algn="ctr">
                <a:lnSpc>
                  <a:spcPct val="90000"/>
                </a:lnSpc>
              </a:pPr>
              <a:r>
                <a:rPr lang="en-US" sz="1100" i="1">
                  <a:solidFill>
                    <a:srgbClr val="2A519E"/>
                  </a:solidFill>
                </a:rPr>
                <a:t>Analysis to support decision-making processes &amp; actions</a:t>
              </a:r>
            </a:p>
          </p:txBody>
        </p:sp>
        <p:sp>
          <p:nvSpPr>
            <p:cNvPr id="54321" name="Rectangle 61"/>
            <p:cNvSpPr>
              <a:spLocks noChangeArrowheads="1"/>
            </p:cNvSpPr>
            <p:nvPr/>
          </p:nvSpPr>
          <p:spPr bwMode="auto">
            <a:xfrm>
              <a:off x="607" y="2320"/>
              <a:ext cx="1036" cy="905"/>
            </a:xfrm>
            <a:prstGeom prst="rect">
              <a:avLst/>
            </a:prstGeom>
            <a:solidFill>
              <a:srgbClr val="506ECC"/>
            </a:solidFill>
            <a:ln w="9525">
              <a:noFill/>
              <a:miter lim="800000"/>
              <a:headEnd/>
              <a:tailEnd/>
            </a:ln>
          </p:spPr>
          <p:txBody>
            <a:bodyPr wrap="none" anchor="ctr"/>
            <a:lstStyle/>
            <a:p>
              <a:endParaRPr lang="en-US">
                <a:solidFill>
                  <a:srgbClr val="000000"/>
                </a:solidFill>
              </a:endParaRPr>
            </a:p>
          </p:txBody>
        </p:sp>
        <p:sp>
          <p:nvSpPr>
            <p:cNvPr id="54322" name="Rectangle 62"/>
            <p:cNvSpPr>
              <a:spLocks noChangeArrowheads="1"/>
            </p:cNvSpPr>
            <p:nvPr/>
          </p:nvSpPr>
          <p:spPr bwMode="auto">
            <a:xfrm>
              <a:off x="519" y="2389"/>
              <a:ext cx="1036" cy="905"/>
            </a:xfrm>
            <a:prstGeom prst="rect">
              <a:avLst/>
            </a:prstGeom>
            <a:solidFill>
              <a:srgbClr val="A8B7E6"/>
            </a:solidFill>
            <a:ln w="9525">
              <a:noFill/>
              <a:miter lim="800000"/>
              <a:headEnd/>
              <a:tailEnd/>
            </a:ln>
          </p:spPr>
          <p:txBody>
            <a:bodyPr wrap="none" anchor="ctr"/>
            <a:lstStyle/>
            <a:p>
              <a:endParaRPr lang="en-US">
                <a:solidFill>
                  <a:srgbClr val="000000"/>
                </a:solidFill>
              </a:endParaRPr>
            </a:p>
          </p:txBody>
        </p:sp>
        <p:sp>
          <p:nvSpPr>
            <p:cNvPr id="54323" name="Rectangle 63"/>
            <p:cNvSpPr>
              <a:spLocks noChangeArrowheads="1"/>
            </p:cNvSpPr>
            <p:nvPr/>
          </p:nvSpPr>
          <p:spPr bwMode="auto">
            <a:xfrm>
              <a:off x="425" y="2487"/>
              <a:ext cx="1036" cy="906"/>
            </a:xfrm>
            <a:prstGeom prst="rect">
              <a:avLst/>
            </a:prstGeom>
            <a:solidFill>
              <a:srgbClr val="E1FFFF"/>
            </a:solidFill>
            <a:ln w="9525">
              <a:solidFill>
                <a:schemeClr val="accent2"/>
              </a:solidFill>
              <a:miter lim="800000"/>
              <a:headEnd/>
              <a:tailEnd/>
            </a:ln>
          </p:spPr>
          <p:txBody>
            <a:bodyPr wrap="none" anchor="ctr"/>
            <a:lstStyle/>
            <a:p>
              <a:endParaRPr lang="en-US">
                <a:solidFill>
                  <a:srgbClr val="000000"/>
                </a:solidFill>
              </a:endParaRPr>
            </a:p>
          </p:txBody>
        </p:sp>
        <p:sp>
          <p:nvSpPr>
            <p:cNvPr id="54324" name="Text Box 64"/>
            <p:cNvSpPr txBox="1">
              <a:spLocks noChangeArrowheads="1"/>
            </p:cNvSpPr>
            <p:nvPr/>
          </p:nvSpPr>
          <p:spPr bwMode="auto">
            <a:xfrm>
              <a:off x="398" y="2481"/>
              <a:ext cx="1109" cy="266"/>
            </a:xfrm>
            <a:prstGeom prst="rect">
              <a:avLst/>
            </a:prstGeom>
            <a:noFill/>
            <a:ln w="9525">
              <a:noFill/>
              <a:miter lim="800000"/>
              <a:headEnd/>
              <a:tailEnd/>
            </a:ln>
          </p:spPr>
          <p:txBody>
            <a:bodyPr>
              <a:spAutoFit/>
            </a:bodyPr>
            <a:lstStyle/>
            <a:p>
              <a:pPr algn="ctr">
                <a:lnSpc>
                  <a:spcPct val="90000"/>
                </a:lnSpc>
              </a:pPr>
              <a:r>
                <a:rPr lang="en-US" sz="1200" b="1">
                  <a:solidFill>
                    <a:srgbClr val="2A519E"/>
                  </a:solidFill>
                </a:rPr>
                <a:t>Earth Observatories &amp; Measurements</a:t>
              </a:r>
            </a:p>
          </p:txBody>
        </p:sp>
        <p:sp>
          <p:nvSpPr>
            <p:cNvPr id="54325" name="Text Box 65"/>
            <p:cNvSpPr txBox="1">
              <a:spLocks noChangeArrowheads="1"/>
            </p:cNvSpPr>
            <p:nvPr/>
          </p:nvSpPr>
          <p:spPr bwMode="auto">
            <a:xfrm>
              <a:off x="416" y="2811"/>
              <a:ext cx="1012" cy="568"/>
            </a:xfrm>
            <a:prstGeom prst="rect">
              <a:avLst/>
            </a:prstGeom>
            <a:noFill/>
            <a:ln w="9525">
              <a:noFill/>
              <a:miter lim="800000"/>
              <a:headEnd/>
              <a:tailEnd/>
            </a:ln>
          </p:spPr>
          <p:txBody>
            <a:bodyPr>
              <a:spAutoFit/>
            </a:bodyPr>
            <a:lstStyle/>
            <a:p>
              <a:pPr algn="ctr">
                <a:buSzPct val="205000"/>
                <a:buFont typeface="Wingdings" pitchFamily="2" charset="2"/>
                <a:buNone/>
              </a:pPr>
              <a:r>
                <a:rPr lang="en-US" sz="1100">
                  <a:solidFill>
                    <a:srgbClr val="2A519E"/>
                  </a:solidFill>
                </a:rPr>
                <a:t>Satellite, Airborne, Ground, In-situ</a:t>
              </a:r>
            </a:p>
            <a:p>
              <a:pPr algn="ctr">
                <a:buSzPct val="205000"/>
                <a:buFont typeface="Wingdings" pitchFamily="2" charset="2"/>
                <a:buNone/>
              </a:pPr>
              <a:endParaRPr lang="en-US" sz="900">
                <a:solidFill>
                  <a:srgbClr val="2A519E"/>
                </a:solidFill>
              </a:endParaRPr>
            </a:p>
            <a:p>
              <a:pPr algn="ctr">
                <a:buSzPct val="205000"/>
                <a:buFont typeface="Wingdings" pitchFamily="2" charset="2"/>
                <a:buNone/>
              </a:pPr>
              <a:r>
                <a:rPr lang="en-US" sz="1100" i="1">
                  <a:solidFill>
                    <a:srgbClr val="2A519E"/>
                  </a:solidFill>
                </a:rPr>
                <a:t>Missions, Sensors, Data Products</a:t>
              </a:r>
            </a:p>
          </p:txBody>
        </p:sp>
      </p:grpSp>
      <p:sp>
        <p:nvSpPr>
          <p:cNvPr id="54276" name="Rectangle 2"/>
          <p:cNvSpPr>
            <a:spLocks noChangeArrowheads="1"/>
          </p:cNvSpPr>
          <p:nvPr/>
        </p:nvSpPr>
        <p:spPr bwMode="auto">
          <a:xfrm>
            <a:off x="163513" y="0"/>
            <a:ext cx="6924675" cy="835025"/>
          </a:xfrm>
          <a:prstGeom prst="rect">
            <a:avLst/>
          </a:prstGeom>
          <a:noFill/>
          <a:ln w="9525">
            <a:noFill/>
            <a:miter lim="800000"/>
            <a:headEnd/>
            <a:tailEnd/>
          </a:ln>
        </p:spPr>
        <p:txBody>
          <a:bodyPr anchor="ctr"/>
          <a:lstStyle/>
          <a:p>
            <a:r>
              <a:rPr lang="en-US" sz="2800" b="1" i="1" dirty="0" smtClean="0">
                <a:solidFill>
                  <a:srgbClr val="FFFFFF"/>
                </a:solidFill>
              </a:rPr>
              <a:t>Inform Decisions &amp; Actions</a:t>
            </a:r>
            <a:endParaRPr lang="en-US" sz="2800" b="1" i="1" dirty="0">
              <a:solidFill>
                <a:srgbClr val="FFFFFF"/>
              </a:solidFill>
            </a:endParaRPr>
          </a:p>
        </p:txBody>
      </p:sp>
      <p:sp>
        <p:nvSpPr>
          <p:cNvPr id="71" name="Bent Arrow 70"/>
          <p:cNvSpPr/>
          <p:nvPr/>
        </p:nvSpPr>
        <p:spPr>
          <a:xfrm rot="10800000">
            <a:off x="2757488" y="4613275"/>
            <a:ext cx="4926012" cy="914400"/>
          </a:xfrm>
          <a:prstGeom prst="bentArrow">
            <a:avLst>
              <a:gd name="adj1" fmla="val 8015"/>
              <a:gd name="adj2" fmla="val 16238"/>
              <a:gd name="adj3" fmla="val 25000"/>
              <a:gd name="adj4" fmla="val 40765"/>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54278"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a:r>
              <a:rPr lang="en-US" sz="1400">
                <a:solidFill>
                  <a:srgbClr val="000000"/>
                </a:solidFill>
              </a:rPr>
              <a:t>|‌ </a:t>
            </a:r>
            <a:fld id="{96F5A8D4-0736-4FC7-B59A-DF951C675C7D}" type="slidenum">
              <a:rPr lang="en-US" sz="1400">
                <a:solidFill>
                  <a:srgbClr val="000000"/>
                </a:solidFill>
              </a:rPr>
              <a:pPr algn="r"/>
              <a:t>6</a:t>
            </a:fld>
            <a:endParaRPr lang="en-US" sz="1400">
              <a:solidFill>
                <a:srgbClr val="000000"/>
              </a:solidFill>
            </a:endParaRPr>
          </a:p>
        </p:txBody>
      </p:sp>
    </p:spTree>
    <p:extLst>
      <p:ext uri="{BB962C8B-B14F-4D97-AF65-F5344CB8AC3E}">
        <p14:creationId xmlns:p14="http://schemas.microsoft.com/office/powerpoint/2010/main" val="12822139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14325"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a:solidFill>
                  <a:srgbClr val="FFFFFF"/>
                </a:solidFill>
                <a:latin typeface="Arial"/>
              </a:rPr>
              <a:t>Socioeconomic Impacts: A Primer</a:t>
            </a:r>
            <a:endParaRPr lang="en-US" b="1" i="1">
              <a:solidFill>
                <a:srgbClr val="FFFFFF"/>
              </a:solidFill>
              <a:latin typeface="Arial"/>
            </a:endParaRPr>
          </a:p>
        </p:txBody>
      </p:sp>
      <p:sp>
        <p:nvSpPr>
          <p:cNvPr id="62467" name="TextBox 3"/>
          <p:cNvSpPr txBox="1">
            <a:spLocks noChangeArrowheads="1"/>
          </p:cNvSpPr>
          <p:nvPr/>
        </p:nvSpPr>
        <p:spPr bwMode="auto">
          <a:xfrm>
            <a:off x="5124450" y="1087438"/>
            <a:ext cx="374659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1200"/>
              </a:spcAft>
            </a:pPr>
            <a:r>
              <a:rPr lang="en-US" sz="2400" dirty="0">
                <a:solidFill>
                  <a:srgbClr val="000000"/>
                </a:solidFill>
              </a:rPr>
              <a:t>Purpose: </a:t>
            </a:r>
          </a:p>
          <a:p>
            <a:pPr>
              <a:spcAft>
                <a:spcPts val="1200"/>
              </a:spcAft>
            </a:pPr>
            <a:r>
              <a:rPr lang="en-US" sz="2400" dirty="0">
                <a:solidFill>
                  <a:srgbClr val="000000"/>
                </a:solidFill>
              </a:rPr>
              <a:t>Inform the Earth observations community and project teams about the language, key principles, techniques, and applications of socioeconomic impact analyses. </a:t>
            </a:r>
          </a:p>
          <a:p>
            <a:pPr>
              <a:spcAft>
                <a:spcPts val="1200"/>
              </a:spcAft>
            </a:pPr>
            <a:r>
              <a:rPr lang="en-US" sz="2400" i="1" dirty="0" smtClean="0">
                <a:solidFill>
                  <a:srgbClr val="000000"/>
                </a:solidFill>
              </a:rPr>
              <a:t>Released March 2013</a:t>
            </a:r>
            <a:endParaRPr lang="en-US" sz="2400" i="1" dirty="0">
              <a:solidFill>
                <a:srgbClr val="000000"/>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139467"/>
            <a:ext cx="4219082" cy="545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8628063" y="6503988"/>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210" fontAlgn="auto">
              <a:spcBef>
                <a:spcPts val="0"/>
              </a:spcBef>
              <a:spcAft>
                <a:spcPts val="0"/>
              </a:spcAft>
            </a:pPr>
            <a:r>
              <a:rPr lang="en-US" sz="1400">
                <a:solidFill>
                  <a:srgbClr val="000000"/>
                </a:solidFill>
              </a:rPr>
              <a:t>|‌ </a:t>
            </a:r>
            <a:fld id="{70C0699B-A90B-46FB-B5C4-CB352BEAA580}" type="slidenum">
              <a:rPr lang="en-US" sz="1400">
                <a:solidFill>
                  <a:srgbClr val="000000"/>
                </a:solidFill>
              </a:rPr>
              <a:pPr algn="r" defTabSz="914210" fontAlgn="auto">
                <a:spcBef>
                  <a:spcPts val="0"/>
                </a:spcBef>
                <a:spcAft>
                  <a:spcPts val="0"/>
                </a:spcAft>
              </a:pPr>
              <a:t>7</a:t>
            </a:fld>
            <a:endParaRPr lang="en-US" sz="1400">
              <a:solidFill>
                <a:srgbClr val="000000"/>
              </a:solidFill>
            </a:endParaRPr>
          </a:p>
        </p:txBody>
      </p:sp>
    </p:spTree>
    <p:extLst>
      <p:ext uri="{BB962C8B-B14F-4D97-AF65-F5344CB8AC3E}">
        <p14:creationId xmlns:p14="http://schemas.microsoft.com/office/powerpoint/2010/main" val="3380241845"/>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561976" y="1130300"/>
            <a:ext cx="4706060" cy="5373688"/>
          </a:xfrm>
          <a:prstGeom prst="rect">
            <a:avLst/>
          </a:prstGeom>
          <a:noFill/>
          <a:ln w="9525">
            <a:noFill/>
            <a:miter lim="800000"/>
            <a:headEnd/>
            <a:tailEnd/>
          </a:ln>
        </p:spPr>
        <p:txBody>
          <a:bodyPr/>
          <a:lstStyle/>
          <a:p>
            <a:pPr>
              <a:spcAft>
                <a:spcPts val="900"/>
              </a:spcAft>
            </a:pPr>
            <a:r>
              <a:rPr lang="en-US" sz="2200" b="1" dirty="0" smtClean="0">
                <a:solidFill>
                  <a:srgbClr val="333399"/>
                </a:solidFill>
              </a:rPr>
              <a:t> </a:t>
            </a:r>
            <a:endParaRPr lang="en-US" sz="2200" b="1" dirty="0" smtClean="0">
              <a:solidFill>
                <a:srgbClr val="333399"/>
              </a:solidFill>
            </a:endParaRPr>
          </a:p>
          <a:p>
            <a:r>
              <a:rPr lang="en-US" sz="2200" dirty="0" smtClean="0"/>
              <a:t>Studies </a:t>
            </a:r>
            <a:r>
              <a:rPr lang="en-US" sz="2200" dirty="0"/>
              <a:t>of </a:t>
            </a:r>
            <a:r>
              <a:rPr lang="en-US" sz="2200" dirty="0" smtClean="0"/>
              <a:t>the lineage and heritage of applications in scientific research</a:t>
            </a:r>
            <a:r>
              <a:rPr lang="en-US" sz="2200" dirty="0"/>
              <a:t>, mission, data systems, technology </a:t>
            </a:r>
            <a:r>
              <a:rPr lang="en-US" sz="2200" dirty="0" smtClean="0"/>
              <a:t>backgrounds, decision support tools, partnerships, etc. </a:t>
            </a:r>
          </a:p>
          <a:p>
            <a:endParaRPr lang="en-US" sz="2200" dirty="0"/>
          </a:p>
          <a:p>
            <a:r>
              <a:rPr lang="en-US" sz="2200" dirty="0" smtClean="0"/>
              <a:t>Studies support </a:t>
            </a:r>
            <a:r>
              <a:rPr lang="en-US" sz="2200" dirty="0"/>
              <a:t>understanding of effective approaches to bridge from research &amp; development to applications and sustained uses. </a:t>
            </a:r>
            <a:r>
              <a:rPr lang="en-US" sz="2200" dirty="0" smtClean="0"/>
              <a:t>Studies examine </a:t>
            </a:r>
            <a:r>
              <a:rPr lang="en-US" sz="2200" dirty="0"/>
              <a:t>pathways from scientific and technical achievements that led to and enabled </a:t>
            </a:r>
            <a:r>
              <a:rPr lang="en-US" sz="2200" dirty="0" smtClean="0"/>
              <a:t>applications.</a:t>
            </a:r>
          </a:p>
          <a:p>
            <a:r>
              <a:rPr lang="en-US" sz="2200" dirty="0" smtClean="0"/>
              <a:t> </a:t>
            </a:r>
          </a:p>
          <a:p>
            <a:endParaRPr lang="en-US" sz="2200" dirty="0"/>
          </a:p>
        </p:txBody>
      </p:sp>
      <p:sp>
        <p:nvSpPr>
          <p:cNvPr id="2051"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eaLnBrk="0" hangingPunct="0"/>
            <a:r>
              <a:rPr lang="en-US" sz="1400"/>
              <a:t>|‌ </a:t>
            </a:r>
            <a:fld id="{70F09251-F441-45B1-A459-CE384C37BDF2}" type="slidenum">
              <a:rPr lang="en-US" sz="1400"/>
              <a:pPr algn="r" eaLnBrk="0" hangingPunct="0"/>
              <a:t>8</a:t>
            </a:fld>
            <a:endParaRPr lang="en-US" sz="1400"/>
          </a:p>
        </p:txBody>
      </p:sp>
      <p:sp>
        <p:nvSpPr>
          <p:cNvPr id="2052" name="Rectangle 2"/>
          <p:cNvSpPr>
            <a:spLocks noChangeArrowheads="1"/>
          </p:cNvSpPr>
          <p:nvPr/>
        </p:nvSpPr>
        <p:spPr bwMode="auto">
          <a:xfrm>
            <a:off x="163513" y="0"/>
            <a:ext cx="6924675" cy="835025"/>
          </a:xfrm>
          <a:prstGeom prst="rect">
            <a:avLst/>
          </a:prstGeom>
          <a:noFill/>
          <a:ln w="9525">
            <a:noFill/>
            <a:miter lim="800000"/>
            <a:headEnd/>
            <a:tailEnd/>
          </a:ln>
        </p:spPr>
        <p:txBody>
          <a:bodyPr anchor="ctr"/>
          <a:lstStyle/>
          <a:p>
            <a:r>
              <a:rPr lang="en-US" sz="2800" b="1" i="1" dirty="0" smtClean="0">
                <a:solidFill>
                  <a:schemeClr val="bg1"/>
                </a:solidFill>
              </a:rPr>
              <a:t>Applications Heritage </a:t>
            </a:r>
            <a:endParaRPr lang="en-US" sz="2800" b="1" i="1" dirty="0">
              <a:solidFill>
                <a:schemeClr val="bg1"/>
              </a:solidFill>
            </a:endParaRPr>
          </a:p>
        </p:txBody>
      </p:sp>
      <p:sp>
        <p:nvSpPr>
          <p:cNvPr id="2" name="Rectangle 1"/>
          <p:cNvSpPr/>
          <p:nvPr/>
        </p:nvSpPr>
        <p:spPr>
          <a:xfrm>
            <a:off x="5454956" y="1658048"/>
            <a:ext cx="3607155" cy="4809009"/>
          </a:xfrm>
          <a:prstGeom prst="rect">
            <a:avLst/>
          </a:prstGeom>
          <a:ln>
            <a:solidFill>
              <a:srgbClr val="000066"/>
            </a:solidFill>
          </a:ln>
        </p:spPr>
        <p:txBody>
          <a:bodyPr wrap="square" lIns="182880" tIns="91440" bIns="91440">
            <a:spAutoFit/>
          </a:bodyPr>
          <a:lstStyle/>
          <a:p>
            <a:r>
              <a:rPr lang="en-US" sz="1800" b="1" i="1" dirty="0"/>
              <a:t>Global Fire Information Management System (GFIMS</a:t>
            </a:r>
            <a:r>
              <a:rPr lang="en-US" sz="1800" b="1" i="1" dirty="0" smtClean="0"/>
              <a:t>)</a:t>
            </a:r>
          </a:p>
          <a:p>
            <a:endParaRPr lang="en-US" sz="1800" b="1" i="1" dirty="0"/>
          </a:p>
          <a:p>
            <a:r>
              <a:rPr lang="en-US" sz="1800" dirty="0"/>
              <a:t>Heritage study of this </a:t>
            </a:r>
            <a:endParaRPr lang="en-US" sz="1800" dirty="0" smtClean="0"/>
          </a:p>
          <a:p>
            <a:r>
              <a:rPr lang="en-US" sz="1800" dirty="0" smtClean="0"/>
              <a:t>application </a:t>
            </a:r>
            <a:r>
              <a:rPr lang="en-US" sz="1800" dirty="0"/>
              <a:t>is developed and </a:t>
            </a:r>
            <a:endParaRPr lang="en-US" sz="1800" dirty="0" smtClean="0"/>
          </a:p>
          <a:p>
            <a:r>
              <a:rPr lang="en-US" sz="1800" dirty="0" smtClean="0"/>
              <a:t>is </a:t>
            </a:r>
            <a:r>
              <a:rPr lang="en-US" sz="1800" dirty="0"/>
              <a:t>in final draft. </a:t>
            </a:r>
            <a:r>
              <a:rPr lang="en-US" sz="1800" dirty="0" smtClean="0"/>
              <a:t>Considering </a:t>
            </a:r>
            <a:r>
              <a:rPr lang="en-US" sz="1800" dirty="0"/>
              <a:t>publication options. </a:t>
            </a:r>
            <a:endParaRPr lang="en-US" sz="1800" dirty="0" smtClean="0"/>
          </a:p>
          <a:p>
            <a:endParaRPr lang="en-US" sz="1800" dirty="0"/>
          </a:p>
          <a:p>
            <a:pPr>
              <a:spcAft>
                <a:spcPts val="300"/>
              </a:spcAft>
            </a:pPr>
            <a:r>
              <a:rPr lang="en-US" sz="1800" dirty="0" smtClean="0"/>
              <a:t>Heritage aspects include</a:t>
            </a:r>
            <a:r>
              <a:rPr lang="en-US" sz="1800" dirty="0" smtClean="0"/>
              <a:t>:</a:t>
            </a:r>
          </a:p>
          <a:p>
            <a:pPr marL="285750" indent="-285750">
              <a:spcAft>
                <a:spcPts val="300"/>
              </a:spcAft>
              <a:buFont typeface="Arial" panose="020B0604020202020204" pitchFamily="34" charset="0"/>
              <a:buChar char="»"/>
            </a:pPr>
            <a:r>
              <a:rPr lang="en-US" sz="1800" dirty="0" smtClean="0"/>
              <a:t>Technology</a:t>
            </a:r>
            <a:r>
              <a:rPr lang="en-US" sz="1800" dirty="0"/>
              <a:t>: </a:t>
            </a:r>
            <a:r>
              <a:rPr lang="en-US" sz="1800" dirty="0" smtClean="0"/>
              <a:t>Sensors, Satellites, </a:t>
            </a:r>
            <a:r>
              <a:rPr lang="en-US" sz="1800" dirty="0"/>
              <a:t>and </a:t>
            </a:r>
            <a:r>
              <a:rPr lang="en-US" sz="1800" dirty="0" smtClean="0"/>
              <a:t>Algorithms</a:t>
            </a:r>
          </a:p>
          <a:p>
            <a:pPr marL="285750" indent="-285750">
              <a:spcAft>
                <a:spcPts val="300"/>
              </a:spcAft>
              <a:buFont typeface="Arial" panose="020B0604020202020204" pitchFamily="34" charset="0"/>
              <a:buChar char="»"/>
            </a:pPr>
            <a:r>
              <a:rPr lang="en-US" sz="1800" dirty="0" smtClean="0"/>
              <a:t>Field Campaigns</a:t>
            </a:r>
          </a:p>
          <a:p>
            <a:pPr marL="285750" indent="-285750">
              <a:spcAft>
                <a:spcPts val="300"/>
              </a:spcAft>
              <a:buFont typeface="Arial" panose="020B0604020202020204" pitchFamily="34" charset="0"/>
              <a:buChar char="»"/>
            </a:pPr>
            <a:r>
              <a:rPr lang="en-US" sz="1800" dirty="0" smtClean="0"/>
              <a:t>Data </a:t>
            </a:r>
            <a:r>
              <a:rPr lang="en-US" sz="1800" dirty="0"/>
              <a:t>Access </a:t>
            </a:r>
            <a:r>
              <a:rPr lang="en-US" sz="1800" dirty="0" smtClean="0"/>
              <a:t>and Latency</a:t>
            </a:r>
          </a:p>
          <a:p>
            <a:pPr marL="285750" indent="-285750">
              <a:spcAft>
                <a:spcPts val="300"/>
              </a:spcAft>
              <a:buFont typeface="Arial" panose="020B0604020202020204" pitchFamily="34" charset="0"/>
              <a:buChar char="»"/>
            </a:pPr>
            <a:r>
              <a:rPr lang="en-US" sz="1800" dirty="0" smtClean="0"/>
              <a:t>Conferences</a:t>
            </a:r>
            <a:r>
              <a:rPr lang="en-US" sz="1800" dirty="0"/>
              <a:t>, Collaborations, and </a:t>
            </a:r>
            <a:r>
              <a:rPr lang="en-US" sz="1800" dirty="0" smtClean="0"/>
              <a:t>Partnerships</a:t>
            </a:r>
          </a:p>
          <a:p>
            <a:pPr marL="285750" indent="-285750">
              <a:buFont typeface="Arial" panose="020B0604020202020204" pitchFamily="34" charset="0"/>
              <a:buChar char="»"/>
            </a:pPr>
            <a:r>
              <a:rPr lang="en-US" sz="1800" dirty="0" smtClean="0"/>
              <a:t>Decision </a:t>
            </a:r>
            <a:r>
              <a:rPr lang="en-US" sz="1800" dirty="0"/>
              <a:t>Support </a:t>
            </a:r>
            <a:r>
              <a:rPr lang="en-US" sz="1800" dirty="0" smtClean="0"/>
              <a:t>Systems</a:t>
            </a:r>
            <a:endParaRPr lang="en-US" sz="1800" dirty="0"/>
          </a:p>
        </p:txBody>
      </p:sp>
      <p:sp>
        <p:nvSpPr>
          <p:cNvPr id="6" name="Rectangle 6"/>
          <p:cNvSpPr>
            <a:spLocks noChangeArrowheads="1"/>
          </p:cNvSpPr>
          <p:nvPr/>
        </p:nvSpPr>
        <p:spPr bwMode="auto">
          <a:xfrm>
            <a:off x="561976" y="1130300"/>
            <a:ext cx="7885988" cy="739443"/>
          </a:xfrm>
          <a:prstGeom prst="rect">
            <a:avLst/>
          </a:prstGeom>
          <a:noFill/>
          <a:ln w="9525">
            <a:noFill/>
            <a:miter lim="800000"/>
            <a:headEnd/>
            <a:tailEnd/>
          </a:ln>
        </p:spPr>
        <p:txBody>
          <a:bodyPr/>
          <a:lstStyle/>
          <a:p>
            <a:pPr>
              <a:spcAft>
                <a:spcPts val="900"/>
              </a:spcAft>
            </a:pPr>
            <a:r>
              <a:rPr lang="en-US" sz="2400" b="1" dirty="0" smtClean="0">
                <a:solidFill>
                  <a:srgbClr val="333399"/>
                </a:solidFill>
              </a:rPr>
              <a:t>Heritage in Science &amp; Technology</a:t>
            </a:r>
          </a:p>
          <a:p>
            <a:r>
              <a:rPr lang="en-US" sz="2200" dirty="0" smtClean="0"/>
              <a:t> </a:t>
            </a:r>
            <a:endParaRPr lang="en-US" sz="2200" dirty="0"/>
          </a:p>
        </p:txBody>
      </p:sp>
    </p:spTree>
    <p:extLst>
      <p:ext uri="{BB962C8B-B14F-4D97-AF65-F5344CB8AC3E}">
        <p14:creationId xmlns:p14="http://schemas.microsoft.com/office/powerpoint/2010/main" val="25543431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5910" y="544126"/>
            <a:ext cx="8052180" cy="769441"/>
          </a:xfrm>
          <a:prstGeom prst="rect">
            <a:avLst/>
          </a:prstGeom>
          <a:noFill/>
        </p:spPr>
        <p:txBody>
          <a:bodyPr wrap="square" rtlCol="0">
            <a:spAutoFit/>
          </a:bodyPr>
          <a:lstStyle/>
          <a:p>
            <a:pPr algn="ctr" eaLnBrk="1" fontAlgn="auto" hangingPunct="1">
              <a:spcBef>
                <a:spcPts val="0"/>
              </a:spcBef>
              <a:spcAft>
                <a:spcPts val="0"/>
              </a:spcAft>
            </a:pPr>
            <a:r>
              <a:rPr lang="en-US" sz="4400" b="1" dirty="0" smtClean="0">
                <a:latin typeface="Calibri"/>
                <a:cs typeface="Times New Roman" pitchFamily="18" charset="0"/>
              </a:rPr>
              <a:t>Users, Behaviors, Preferences</a:t>
            </a:r>
            <a:endParaRPr lang="en-US" sz="3200" b="1" dirty="0" smtClean="0">
              <a:latin typeface="Calibri"/>
              <a:cs typeface="Times New Roman" pitchFamily="18" charset="0"/>
            </a:endParaRPr>
          </a:p>
        </p:txBody>
      </p:sp>
      <p:sp>
        <p:nvSpPr>
          <p:cNvPr id="7" name="Rectangle 6"/>
          <p:cNvSpPr/>
          <p:nvPr/>
        </p:nvSpPr>
        <p:spPr>
          <a:xfrm>
            <a:off x="627791" y="1955379"/>
            <a:ext cx="3507479" cy="2554545"/>
          </a:xfrm>
          <a:prstGeom prst="rect">
            <a:avLst/>
          </a:prstGeom>
        </p:spPr>
        <p:txBody>
          <a:bodyPr wrap="square">
            <a:spAutoFit/>
          </a:bodyPr>
          <a:lstStyle/>
          <a:p>
            <a:pPr algn="ctr" eaLnBrk="1" fontAlgn="auto" hangingPunct="1">
              <a:spcBef>
                <a:spcPts val="0"/>
              </a:spcBef>
              <a:spcAft>
                <a:spcPts val="0"/>
              </a:spcAft>
            </a:pPr>
            <a:r>
              <a:rPr lang="en-US" sz="4000" dirty="0" smtClean="0">
                <a:solidFill>
                  <a:srgbClr val="000066"/>
                </a:solidFill>
                <a:latin typeface="Calibri"/>
              </a:rPr>
              <a:t>Where and how do people get their data and information?</a:t>
            </a:r>
          </a:p>
        </p:txBody>
      </p:sp>
      <p:sp>
        <p:nvSpPr>
          <p:cNvPr id="10" name="Rectangle 9"/>
          <p:cNvSpPr/>
          <p:nvPr/>
        </p:nvSpPr>
        <p:spPr>
          <a:xfrm>
            <a:off x="4763063" y="2924373"/>
            <a:ext cx="3548426" cy="2554545"/>
          </a:xfrm>
          <a:prstGeom prst="rect">
            <a:avLst/>
          </a:prstGeom>
        </p:spPr>
        <p:txBody>
          <a:bodyPr wrap="square">
            <a:spAutoFit/>
          </a:bodyPr>
          <a:lstStyle/>
          <a:p>
            <a:pPr algn="ctr" eaLnBrk="1" fontAlgn="auto" hangingPunct="1">
              <a:spcBef>
                <a:spcPts val="0"/>
              </a:spcBef>
              <a:spcAft>
                <a:spcPts val="0"/>
              </a:spcAft>
            </a:pPr>
            <a:r>
              <a:rPr lang="en-US" sz="4000" dirty="0" smtClean="0">
                <a:solidFill>
                  <a:srgbClr val="000066"/>
                </a:solidFill>
                <a:latin typeface="Calibri"/>
              </a:rPr>
              <a:t>What are demographics and user characteristics?</a:t>
            </a:r>
          </a:p>
        </p:txBody>
      </p:sp>
    </p:spTree>
    <p:extLst>
      <p:ext uri="{BB962C8B-B14F-4D97-AF65-F5344CB8AC3E}">
        <p14:creationId xmlns:p14="http://schemas.microsoft.com/office/powerpoint/2010/main" val="743188936"/>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M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DM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34768</TotalTime>
  <Words>2691</Words>
  <Application>Microsoft Office PowerPoint</Application>
  <PresentationFormat>On-screen Show (4:3)</PresentationFormat>
  <Paragraphs>456</Paragraphs>
  <Slides>31</Slides>
  <Notes>25</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31</vt:i4>
      </vt:variant>
    </vt:vector>
  </HeadingPairs>
  <TitlesOfParts>
    <vt:vector size="45" baseType="lpstr">
      <vt:lpstr>5_Blank</vt:lpstr>
      <vt:lpstr>EDMC Theme</vt:lpstr>
      <vt:lpstr>1_EDMC Theme</vt:lpstr>
      <vt:lpstr>9_Blank</vt:lpstr>
      <vt:lpstr>Office Theme</vt:lpstr>
      <vt:lpstr>1_Office Theme</vt:lpstr>
      <vt:lpstr>2_Office Theme</vt:lpstr>
      <vt:lpstr>3_Office Theme</vt:lpstr>
      <vt:lpstr>Default Design</vt:lpstr>
      <vt:lpstr>7_Blank</vt:lpstr>
      <vt:lpstr>10_Blank</vt:lpstr>
      <vt:lpstr>8_Blank</vt:lpstr>
      <vt:lpstr>11_Blank</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NASA Flight Project Life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Questions to be Addressed in Pre-Phase A</vt:lpstr>
      <vt:lpstr>PowerPoint Presentation</vt:lpstr>
      <vt:lpstr>PowerPoint Presentation</vt:lpstr>
      <vt:lpstr>Notional Mission Timeline</vt:lpstr>
    </vt:vector>
  </TitlesOfParts>
  <Company>NASA HQ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Protecting Our Home Planet</dc:title>
  <dc:creator>SAIC ODIN</dc:creator>
  <cp:lastModifiedBy>Friedl, Lawrence A. (HQ-DK000)</cp:lastModifiedBy>
  <cp:revision>762</cp:revision>
  <cp:lastPrinted>2014-04-22T11:29:10Z</cp:lastPrinted>
  <dcterms:created xsi:type="dcterms:W3CDTF">2003-03-13T17:36:49Z</dcterms:created>
  <dcterms:modified xsi:type="dcterms:W3CDTF">2014-05-07T10:48:45Z</dcterms:modified>
</cp:coreProperties>
</file>